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384" r:id="rId2"/>
    <p:sldId id="399" r:id="rId3"/>
    <p:sldId id="400" r:id="rId4"/>
    <p:sldId id="401" r:id="rId5"/>
    <p:sldId id="402" r:id="rId6"/>
    <p:sldId id="403" r:id="rId7"/>
    <p:sldId id="604" r:id="rId8"/>
    <p:sldId id="605" r:id="rId9"/>
    <p:sldId id="606" r:id="rId10"/>
    <p:sldId id="607" r:id="rId11"/>
    <p:sldId id="608" r:id="rId12"/>
    <p:sldId id="405" r:id="rId13"/>
    <p:sldId id="609" r:id="rId14"/>
    <p:sldId id="611" r:id="rId15"/>
    <p:sldId id="610" r:id="rId16"/>
    <p:sldId id="612" r:id="rId17"/>
    <p:sldId id="613" r:id="rId18"/>
    <p:sldId id="406" r:id="rId19"/>
    <p:sldId id="408" r:id="rId20"/>
    <p:sldId id="407" r:id="rId21"/>
    <p:sldId id="409" r:id="rId22"/>
  </p:sldIdLst>
  <p:sldSz cx="6858000" cy="9144000" type="screen4x3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56" userDrawn="1">
          <p15:clr>
            <a:srgbClr val="A4A3A4"/>
          </p15:clr>
        </p15:guide>
        <p15:guide id="2" pos="216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4" autoAdjust="0"/>
    <p:restoredTop sz="94660"/>
  </p:normalViewPr>
  <p:slideViewPr>
    <p:cSldViewPr snapToGrid="0" showGuides="1">
      <p:cViewPr>
        <p:scale>
          <a:sx n="100" d="100"/>
          <a:sy n="100" d="100"/>
        </p:scale>
        <p:origin x="1776" y="-672"/>
      </p:cViewPr>
      <p:guideLst>
        <p:guide orient="horz" pos="2856"/>
        <p:guide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496484"/>
            <a:ext cx="5829300" cy="3183467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4802717"/>
            <a:ext cx="5143500" cy="2207683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23CF63-825D-4480-BFBC-2E1EACAADEA7}" type="datetimeFigureOut">
              <a:rPr lang="en-US" smtClean="0"/>
              <a:t>8/28/2024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D270E7-24DA-4351-B5D2-939B25EB64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64130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23CF63-825D-4480-BFBC-2E1EACAADEA7}" type="datetimeFigureOut">
              <a:rPr lang="en-US" smtClean="0"/>
              <a:t>8/28/2024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D270E7-24DA-4351-B5D2-939B25EB64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71886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486834"/>
            <a:ext cx="1478756" cy="7749117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486834"/>
            <a:ext cx="4350544" cy="774911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23CF63-825D-4480-BFBC-2E1EACAADEA7}" type="datetimeFigureOut">
              <a:rPr lang="en-US" smtClean="0"/>
              <a:t>8/28/2024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D270E7-24DA-4351-B5D2-939B25EB64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63875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23CF63-825D-4480-BFBC-2E1EACAADEA7}" type="datetimeFigureOut">
              <a:rPr lang="en-US" smtClean="0"/>
              <a:t>8/28/2024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D270E7-24DA-4351-B5D2-939B25EB64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48219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279653"/>
            <a:ext cx="5915025" cy="3803649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119286"/>
            <a:ext cx="5915025" cy="2000249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23CF63-825D-4480-BFBC-2E1EACAADEA7}" type="datetimeFigureOut">
              <a:rPr lang="en-US" smtClean="0"/>
              <a:t>8/28/2024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D270E7-24DA-4351-B5D2-939B25EB64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12869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434167"/>
            <a:ext cx="2914650" cy="580178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434167"/>
            <a:ext cx="2914650" cy="580178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23CF63-825D-4480-BFBC-2E1EACAADEA7}" type="datetimeFigureOut">
              <a:rPr lang="en-US" smtClean="0"/>
              <a:t>8/28/2024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D270E7-24DA-4351-B5D2-939B25EB64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29245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486836"/>
            <a:ext cx="5915025" cy="176741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241551"/>
            <a:ext cx="2901255" cy="1098549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340100"/>
            <a:ext cx="2901255" cy="491278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241551"/>
            <a:ext cx="2915543" cy="1098549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340100"/>
            <a:ext cx="2915543" cy="491278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23CF63-825D-4480-BFBC-2E1EACAADEA7}" type="datetimeFigureOut">
              <a:rPr lang="en-US" smtClean="0"/>
              <a:t>8/28/2024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D270E7-24DA-4351-B5D2-939B25EB64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87688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23CF63-825D-4480-BFBC-2E1EACAADEA7}" type="datetimeFigureOut">
              <a:rPr lang="en-US" smtClean="0"/>
              <a:t>8/28/2024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D270E7-24DA-4351-B5D2-939B25EB64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56358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23CF63-825D-4480-BFBC-2E1EACAADEA7}" type="datetimeFigureOut">
              <a:rPr lang="en-US" smtClean="0"/>
              <a:t>8/28/2024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D270E7-24DA-4351-B5D2-939B25EB64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11155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4" cy="21336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316569"/>
            <a:ext cx="3471863" cy="6498167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743200"/>
            <a:ext cx="2211884" cy="508211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23CF63-825D-4480-BFBC-2E1EACAADEA7}" type="datetimeFigureOut">
              <a:rPr lang="en-US" smtClean="0"/>
              <a:t>8/28/2024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D270E7-24DA-4351-B5D2-939B25EB64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68538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4" cy="21336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316569"/>
            <a:ext cx="3471863" cy="6498167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743200"/>
            <a:ext cx="2211884" cy="508211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23CF63-825D-4480-BFBC-2E1EACAADEA7}" type="datetimeFigureOut">
              <a:rPr lang="en-US" smtClean="0"/>
              <a:t>8/28/2024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D270E7-24DA-4351-B5D2-939B25EB64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11671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486836"/>
            <a:ext cx="5915025" cy="176741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434167"/>
            <a:ext cx="5915025" cy="58017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8475136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23CF63-825D-4480-BFBC-2E1EACAADEA7}" type="datetimeFigureOut">
              <a:rPr lang="en-US" smtClean="0"/>
              <a:t>8/28/2024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8475136"/>
            <a:ext cx="2314575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8475136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6D270E7-24DA-4351-B5D2-939B25EB64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73585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ight Triangle 5"/>
          <p:cNvSpPr/>
          <p:nvPr/>
        </p:nvSpPr>
        <p:spPr>
          <a:xfrm rot="10800000">
            <a:off x="2895600" y="0"/>
            <a:ext cx="3962400" cy="4724400"/>
          </a:xfrm>
          <a:prstGeom prst="rtTriangle">
            <a:avLst/>
          </a:prstGeom>
          <a:solidFill>
            <a:srgbClr val="BC005E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ight Triangle 9"/>
          <p:cNvSpPr/>
          <p:nvPr/>
        </p:nvSpPr>
        <p:spPr>
          <a:xfrm>
            <a:off x="0" y="4419600"/>
            <a:ext cx="3962400" cy="4724400"/>
          </a:xfrm>
          <a:prstGeom prst="rtTriangle">
            <a:avLst/>
          </a:prstGeom>
          <a:solidFill>
            <a:srgbClr val="BC00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304800" y="304800"/>
            <a:ext cx="6248400" cy="8458200"/>
          </a:xfrm>
          <a:prstGeom prst="rect">
            <a:avLst/>
          </a:prstGeom>
          <a:solidFill>
            <a:schemeClr val="bg1"/>
          </a:solidFill>
          <a:ln w="7620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lvl="0">
              <a:lnSpc>
                <a:spcPct val="114000"/>
              </a:lnSpc>
            </a:pPr>
            <a:endParaRPr lang="en-US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114000"/>
              </a:lnSpc>
            </a:pPr>
            <a:endParaRPr lang="en-US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114000"/>
              </a:lnSpc>
            </a:pPr>
            <a:endParaRPr lang="en-US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114000"/>
              </a:lnSpc>
            </a:pPr>
            <a:endParaRPr lang="en-US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114000"/>
              </a:lnSpc>
            </a:pPr>
            <a:endParaRPr lang="en-US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114000"/>
              </a:lnSpc>
            </a:pPr>
            <a:r>
              <a:rPr lang="en-US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en-US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7889" name="Rectangle 1"/>
          <p:cNvSpPr>
            <a:spLocks noChangeArrowheads="1"/>
          </p:cNvSpPr>
          <p:nvPr/>
        </p:nvSpPr>
        <p:spPr bwMode="auto">
          <a:xfrm>
            <a:off x="381000" y="685800"/>
            <a:ext cx="62484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endParaRPr kumimoji="0" lang="en-US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304800"/>
            <a:ext cx="6858000" cy="319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480861" tIns="41262" rIns="491970" bIns="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24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sz="2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M.Sc. Mathematics</a:t>
            </a:r>
            <a:endParaRPr lang="en-US" sz="24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	Program Specification Outcomes</a:t>
            </a:r>
          </a:p>
          <a:p>
            <a:endParaRPr lang="en-US" sz="20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dirty="0"/>
              <a:t> 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Program Outcomes upon completion of the M.Sc. Mathematics Degree program, the student will be able to:- </a:t>
            </a:r>
          </a:p>
          <a:p>
            <a:endParaRPr lang="en-US" sz="2400" b="1" dirty="0">
              <a:latin typeface="Times New Roman" pitchFamily="18" charset="0"/>
              <a:cs typeface="Times New Roman" pitchFamily="18" charset="0"/>
            </a:endParaRPr>
          </a:p>
          <a:p>
            <a:endParaRPr lang="en-US" sz="2400" b="1" dirty="0">
              <a:latin typeface="Times New Roman" pitchFamily="18" charset="0"/>
              <a:cs typeface="Times New Roman" pitchFamily="18" charset="0"/>
            </a:endParaRPr>
          </a:p>
          <a:p>
            <a:pPr marR="0" lvl="0" indent="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3" name="Table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89831666"/>
              </p:ext>
            </p:extLst>
          </p:nvPr>
        </p:nvGraphicFramePr>
        <p:xfrm>
          <a:off x="685800" y="2667000"/>
          <a:ext cx="5562600" cy="3708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0421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75838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62000"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PSO 1. </a:t>
                      </a:r>
                      <a:endParaRPr lang="en-US" sz="16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kern="1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To explain the core ideas and the techniques of mathematics.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36600">
                <a:tc>
                  <a:txBody>
                    <a:bodyPr/>
                    <a:lstStyle/>
                    <a:p>
                      <a:pPr algn="just"/>
                      <a:r>
                        <a:rPr lang="en-US" sz="1600" b="0" dirty="0">
                          <a:latin typeface="Times New Roman" pitchFamily="18" charset="0"/>
                          <a:cs typeface="Times New Roman" pitchFamily="18" charset="0"/>
                        </a:rPr>
                        <a:t>PSO 2.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kern="1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Identifying unsolved yet relevant problems in a specific field.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55287695"/>
                  </a:ext>
                </a:extLst>
              </a:tr>
              <a:tr h="736600">
                <a:tc>
                  <a:txBody>
                    <a:bodyPr/>
                    <a:lstStyle/>
                    <a:p>
                      <a:pPr algn="just"/>
                      <a:r>
                        <a:rPr lang="en-US" sz="1600" b="0" dirty="0">
                          <a:latin typeface="Times New Roman" pitchFamily="18" charset="0"/>
                          <a:cs typeface="Times New Roman" pitchFamily="18" charset="0"/>
                        </a:rPr>
                        <a:t>PSO 3.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kern="1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Using their mathematical knowledge to analyze certain problems in day to day life.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04576546"/>
                  </a:ext>
                </a:extLst>
              </a:tr>
              <a:tr h="736600">
                <a:tc>
                  <a:txBody>
                    <a:bodyPr/>
                    <a:lstStyle/>
                    <a:p>
                      <a:pPr algn="just"/>
                      <a:r>
                        <a:rPr lang="en-US" sz="1600" b="0" dirty="0">
                          <a:latin typeface="Times New Roman" pitchFamily="18" charset="0"/>
                          <a:cs typeface="Times New Roman" pitchFamily="18" charset="0"/>
                        </a:rPr>
                        <a:t>PSO 4.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To develop the logical approach to take decision in complicated decision.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4975257"/>
                  </a:ext>
                </a:extLst>
              </a:tr>
              <a:tr h="736600">
                <a:tc>
                  <a:txBody>
                    <a:bodyPr/>
                    <a:lstStyle/>
                    <a:p>
                      <a:pPr algn="just"/>
                      <a:r>
                        <a:rPr lang="en-US" sz="1600" b="0" dirty="0">
                          <a:latin typeface="Times New Roman" pitchFamily="18" charset="0"/>
                          <a:cs typeface="Times New Roman" pitchFamily="18" charset="0"/>
                        </a:rPr>
                        <a:t>PSO 5.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To appear in several competitive examination like CGPSC, UPSC, MAT, Railways, SSC etc.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9449171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ight Triangle 5"/>
          <p:cNvSpPr/>
          <p:nvPr/>
        </p:nvSpPr>
        <p:spPr>
          <a:xfrm rot="10800000">
            <a:off x="2895600" y="0"/>
            <a:ext cx="3962400" cy="4724400"/>
          </a:xfrm>
          <a:prstGeom prst="rtTriangle">
            <a:avLst/>
          </a:prstGeom>
          <a:solidFill>
            <a:srgbClr val="BC005E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ight Triangle 9"/>
          <p:cNvSpPr/>
          <p:nvPr/>
        </p:nvSpPr>
        <p:spPr>
          <a:xfrm>
            <a:off x="0" y="4419600"/>
            <a:ext cx="3962400" cy="4724400"/>
          </a:xfrm>
          <a:prstGeom prst="rtTriangle">
            <a:avLst/>
          </a:prstGeom>
          <a:solidFill>
            <a:srgbClr val="BC00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304800" y="304800"/>
            <a:ext cx="6248400" cy="8458200"/>
          </a:xfrm>
          <a:prstGeom prst="rect">
            <a:avLst/>
          </a:prstGeom>
          <a:solidFill>
            <a:schemeClr val="bg1"/>
          </a:solidFill>
          <a:ln w="7620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lvl="0">
              <a:lnSpc>
                <a:spcPct val="114000"/>
              </a:lnSpc>
            </a:pPr>
            <a:endParaRPr lang="en-US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114000"/>
              </a:lnSpc>
            </a:pPr>
            <a:endParaRPr lang="en-US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114000"/>
              </a:lnSpc>
            </a:pPr>
            <a:endParaRPr lang="en-US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114000"/>
              </a:lnSpc>
            </a:pPr>
            <a:endParaRPr lang="en-US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114000"/>
              </a:lnSpc>
            </a:pPr>
            <a:endParaRPr lang="en-US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114000"/>
              </a:lnSpc>
            </a:pPr>
            <a:r>
              <a:rPr lang="en-US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en-US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7889" name="Rectangle 1"/>
          <p:cNvSpPr>
            <a:spLocks noChangeArrowheads="1"/>
          </p:cNvSpPr>
          <p:nvPr/>
        </p:nvSpPr>
        <p:spPr bwMode="auto">
          <a:xfrm>
            <a:off x="381000" y="685800"/>
            <a:ext cx="62484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endParaRPr kumimoji="0" lang="en-US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304800"/>
            <a:ext cx="6858000" cy="36888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480861" tIns="41262" rIns="491970" bIns="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Course Outcomes</a:t>
            </a:r>
            <a:endParaRPr lang="en-US" sz="2400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dirty="0">
                <a:latin typeface="Times New Roman" pitchFamily="18" charset="0"/>
                <a:cs typeface="Times New Roman" pitchFamily="18" charset="0"/>
              </a:rPr>
              <a:t>M.Sc.- II Sem</a:t>
            </a:r>
          </a:p>
          <a:p>
            <a:pPr lvl="0"/>
            <a:r>
              <a:rPr lang="en-US" dirty="0">
                <a:latin typeface="Times New Roman" pitchFamily="18" charset="0"/>
                <a:cs typeface="Times New Roman" pitchFamily="18" charset="0"/>
              </a:rPr>
              <a:t>Paper -4 </a:t>
            </a:r>
            <a:r>
              <a:rPr lang="en-US" b="1" dirty="0">
                <a:latin typeface="Times New Roman" pitchFamily="18" charset="0"/>
                <a:cs typeface="Times New Roman" pitchFamily="18" charset="0"/>
              </a:rPr>
              <a:t>Complex Analysis- II</a:t>
            </a:r>
          </a:p>
          <a:p>
            <a:pPr lvl="0"/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en-IN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After completion of the course the students will be able to:</a:t>
            </a:r>
          </a:p>
          <a:p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endParaRPr lang="en-US" sz="2400" b="1" dirty="0">
              <a:latin typeface="Times New Roman" pitchFamily="18" charset="0"/>
              <a:cs typeface="Times New Roman" pitchFamily="18" charset="0"/>
            </a:endParaRPr>
          </a:p>
          <a:p>
            <a:endParaRPr lang="en-US" sz="2400" b="1" dirty="0">
              <a:latin typeface="Times New Roman" pitchFamily="18" charset="0"/>
              <a:cs typeface="Times New Roman" pitchFamily="18" charset="0"/>
            </a:endParaRPr>
          </a:p>
          <a:p>
            <a:pPr marR="0" lvl="0" indent="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3" name="Table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33699767"/>
              </p:ext>
            </p:extLst>
          </p:nvPr>
        </p:nvGraphicFramePr>
        <p:xfrm>
          <a:off x="685800" y="2362200"/>
          <a:ext cx="5562600" cy="412121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0421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75838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6200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CO 1. </a:t>
                      </a:r>
                      <a:endParaRPr lang="en-US" sz="20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54610" marR="0" algn="ju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530"/>
                        </a:spcAft>
                      </a:pPr>
                      <a:r>
                        <a:rPr lang="en-US" sz="2000" b="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Develop strong foundation of  </a:t>
                      </a:r>
                      <a:r>
                        <a:rPr lang="en-US" sz="2000" b="0" kern="1200" dirty="0" err="1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Weierstrass</a:t>
                      </a:r>
                      <a:r>
                        <a:rPr lang="en-US" sz="2000" b="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factorization theorem and Riemann's functional equation</a:t>
                      </a:r>
                    </a:p>
                  </a:txBody>
                  <a:tcPr marL="0" marR="0" marT="0" marB="88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3575">
                <a:tc>
                  <a:txBody>
                    <a:bodyPr/>
                    <a:lstStyle/>
                    <a:p>
                      <a:pPr lvl="0" algn="l"/>
                      <a:r>
                        <a:rPr kumimoji="0" lang="en-US" sz="2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CO</a:t>
                      </a:r>
                      <a:r>
                        <a:rPr lang="en-US" sz="2000" b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2.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n-US" sz="2000" b="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Understand </a:t>
                      </a:r>
                      <a:r>
                        <a:rPr lang="en-US" sz="2000" b="0" kern="1200" dirty="0" err="1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Mittag</a:t>
                      </a:r>
                      <a:r>
                        <a:rPr lang="en-US" sz="2000" b="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-Leffler's theorem, uniqueness of analytic continuation and power series method.</a:t>
                      </a:r>
                      <a:endParaRPr lang="en-US" sz="2000" b="0" kern="1200" dirty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114300" marR="1143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63575">
                <a:tc>
                  <a:txBody>
                    <a:bodyPr/>
                    <a:lstStyle/>
                    <a:p>
                      <a:pPr lvl="0" algn="l"/>
                      <a:r>
                        <a:rPr lang="en-US" sz="2000" b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CO 3.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n-US" sz="2000" b="0" kern="120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Understand </a:t>
                      </a:r>
                      <a:r>
                        <a:rPr lang="en-US" sz="2000" b="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Schwartz reflection principle and apply Harmonic function on a disc.</a:t>
                      </a:r>
                      <a:endParaRPr lang="en-US" sz="2000" b="0" kern="1200" dirty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114300" marR="1143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46809657"/>
                  </a:ext>
                </a:extLst>
              </a:tr>
              <a:tr h="663575">
                <a:tc>
                  <a:txBody>
                    <a:bodyPr/>
                    <a:lstStyle/>
                    <a:p>
                      <a:pPr lvl="0" algn="l"/>
                      <a:r>
                        <a:rPr lang="en-US" sz="2000" b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CO 4.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n-US" sz="2000" b="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Explain canonical product, exponent of convergence, Borels theorem and  Hadamard's factorization theorem.</a:t>
                      </a:r>
                    </a:p>
                  </a:txBody>
                  <a:tcPr marL="114300" marR="1143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95624995"/>
                  </a:ext>
                </a:extLst>
              </a:tr>
              <a:tr h="663575">
                <a:tc>
                  <a:txBody>
                    <a:bodyPr/>
                    <a:lstStyle/>
                    <a:p>
                      <a:pPr lvl="0" algn="l"/>
                      <a:r>
                        <a:rPr lang="en-US" sz="2000" b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CO 5.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9779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0" kern="120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Understand </a:t>
                      </a:r>
                      <a:r>
                        <a:rPr lang="en-US" sz="2000" b="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range of an analytic function, Bloch's theorem and Schottky's theorem</a:t>
                      </a:r>
                      <a:endParaRPr lang="en-US" sz="2000" b="0" kern="1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ourier New" panose="02070309020205020404" pitchFamily="49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0141294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446433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ight Triangle 5"/>
          <p:cNvSpPr/>
          <p:nvPr/>
        </p:nvSpPr>
        <p:spPr>
          <a:xfrm rot="10800000">
            <a:off x="2895600" y="0"/>
            <a:ext cx="3962400" cy="4724400"/>
          </a:xfrm>
          <a:prstGeom prst="rtTriangle">
            <a:avLst/>
          </a:prstGeom>
          <a:solidFill>
            <a:srgbClr val="BC005E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ight Triangle 9"/>
          <p:cNvSpPr/>
          <p:nvPr/>
        </p:nvSpPr>
        <p:spPr>
          <a:xfrm>
            <a:off x="0" y="4419600"/>
            <a:ext cx="3962400" cy="4724400"/>
          </a:xfrm>
          <a:prstGeom prst="rtTriangle">
            <a:avLst/>
          </a:prstGeom>
          <a:solidFill>
            <a:srgbClr val="BC00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304800" y="304800"/>
            <a:ext cx="6248400" cy="8458200"/>
          </a:xfrm>
          <a:prstGeom prst="rect">
            <a:avLst/>
          </a:prstGeom>
          <a:solidFill>
            <a:schemeClr val="bg1"/>
          </a:solidFill>
          <a:ln w="7620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lvl="0">
              <a:lnSpc>
                <a:spcPct val="114000"/>
              </a:lnSpc>
            </a:pPr>
            <a:endParaRPr lang="en-US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114000"/>
              </a:lnSpc>
            </a:pPr>
            <a:endParaRPr lang="en-US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114000"/>
              </a:lnSpc>
            </a:pPr>
            <a:endParaRPr lang="en-US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114000"/>
              </a:lnSpc>
            </a:pPr>
            <a:endParaRPr lang="en-US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114000"/>
              </a:lnSpc>
            </a:pPr>
            <a:endParaRPr lang="en-US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114000"/>
              </a:lnSpc>
            </a:pPr>
            <a:r>
              <a:rPr lang="en-US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en-US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7889" name="Rectangle 1"/>
          <p:cNvSpPr>
            <a:spLocks noChangeArrowheads="1"/>
          </p:cNvSpPr>
          <p:nvPr/>
        </p:nvSpPr>
        <p:spPr bwMode="auto">
          <a:xfrm>
            <a:off x="381000" y="685800"/>
            <a:ext cx="62484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endParaRPr kumimoji="0" lang="en-US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304800"/>
            <a:ext cx="6858000" cy="36888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480861" tIns="41262" rIns="491970" bIns="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24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Course Outcomes</a:t>
            </a:r>
          </a:p>
          <a:p>
            <a:r>
              <a:rPr lang="en-US" dirty="0">
                <a:latin typeface="Times New Roman" pitchFamily="18" charset="0"/>
                <a:cs typeface="Times New Roman" pitchFamily="18" charset="0"/>
              </a:rPr>
              <a:t>M.Sc.- II Sem</a:t>
            </a:r>
          </a:p>
          <a:p>
            <a:r>
              <a:rPr lang="en-US" dirty="0">
                <a:latin typeface="Times New Roman" pitchFamily="18" charset="0"/>
                <a:cs typeface="Times New Roman" pitchFamily="18" charset="0"/>
              </a:rPr>
              <a:t>Paper -5 </a:t>
            </a:r>
            <a:r>
              <a:rPr lang="en-US" b="1" dirty="0">
                <a:latin typeface="Times New Roman" pitchFamily="18" charset="0"/>
                <a:cs typeface="Times New Roman" pitchFamily="18" charset="0"/>
              </a:rPr>
              <a:t>Advanced Discrete Mathemat</a:t>
            </a:r>
            <a:r>
              <a:rPr lang="en-US" b="1" dirty="0"/>
              <a:t>ics- II</a:t>
            </a:r>
          </a:p>
          <a:p>
            <a:pPr lvl="0"/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en-IN" dirty="0">
                <a:latin typeface="Times New Roman" pitchFamily="18" charset="0"/>
                <a:cs typeface="Times New Roman" pitchFamily="18" charset="0"/>
              </a:rPr>
              <a:t>After completion of the course the students will be able to:</a:t>
            </a:r>
          </a:p>
          <a:p>
            <a:endParaRPr lang="en-US" sz="2400" dirty="0"/>
          </a:p>
          <a:p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endParaRPr lang="en-US" sz="2400" b="1" dirty="0">
              <a:latin typeface="Times New Roman" pitchFamily="18" charset="0"/>
              <a:cs typeface="Times New Roman" pitchFamily="18" charset="0"/>
            </a:endParaRPr>
          </a:p>
          <a:p>
            <a:endParaRPr lang="en-US" sz="2400" b="1" dirty="0">
              <a:latin typeface="Times New Roman" pitchFamily="18" charset="0"/>
              <a:cs typeface="Times New Roman" pitchFamily="18" charset="0"/>
            </a:endParaRPr>
          </a:p>
          <a:p>
            <a:pPr marR="0" lvl="0" indent="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3" name="Table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8813909"/>
              </p:ext>
            </p:extLst>
          </p:nvPr>
        </p:nvGraphicFramePr>
        <p:xfrm>
          <a:off x="685800" y="2667000"/>
          <a:ext cx="5562600" cy="3667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0421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75838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8100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CO 1. </a:t>
                      </a:r>
                      <a:endParaRPr lang="en-US" sz="18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n-US" sz="1800" b="0" kern="1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Represent graphs into </a:t>
                      </a:r>
                      <a:r>
                        <a:rPr lang="en-US" sz="1800" b="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matrix-Incidence matrix, Cut set matrix, Binary search trees.</a:t>
                      </a:r>
                      <a:endParaRPr lang="en-US" sz="1800" b="0" kern="120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114300" marR="1143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3575">
                <a:tc>
                  <a:txBody>
                    <a:bodyPr/>
                    <a:lstStyle/>
                    <a:p>
                      <a:pPr lvl="0" algn="l"/>
                      <a:r>
                        <a:rPr kumimoji="0" lang="en-US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CO</a:t>
                      </a:r>
                      <a:r>
                        <a:rPr lang="en-US" sz="1800" b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2.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b="0" kern="120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Create own understanding of  </a:t>
                      </a:r>
                      <a:r>
                        <a:rPr lang="en-US" sz="1800" b="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Discrete Numeric functions, Asymptotic Behaviors of Numeric functions.</a:t>
                      </a:r>
                      <a:endParaRPr lang="en-US" sz="1800" b="0" kern="1200" dirty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114300" marR="1143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36600">
                <a:tc>
                  <a:txBody>
                    <a:bodyPr/>
                    <a:lstStyle/>
                    <a:p>
                      <a:pPr lvl="0" algn="l"/>
                      <a:r>
                        <a:rPr kumimoji="0" lang="en-US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CO</a:t>
                      </a:r>
                      <a:r>
                        <a:rPr lang="en-US" sz="1800" b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3.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n-US" sz="1800" b="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Learn Computability and Formal languages- Languages, Phrase structure grammars.</a:t>
                      </a:r>
                      <a:endParaRPr lang="en-US" sz="1800" b="0" kern="1200" dirty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114300" marR="1143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36600">
                <a:tc>
                  <a:txBody>
                    <a:bodyPr/>
                    <a:lstStyle/>
                    <a:p>
                      <a:pPr lvl="0" algn="l"/>
                      <a:r>
                        <a:rPr lang="en-US" sz="1800" b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CO 4.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n-US" sz="2000" b="0" kern="120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Understand </a:t>
                      </a:r>
                      <a:r>
                        <a:rPr lang="en-US" sz="1800" b="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Finite State Automata, Diagram &amp; Language determined by an Automaton.</a:t>
                      </a:r>
                      <a:endParaRPr lang="en-US" sz="1800" b="0" kern="1200" dirty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114300" marR="1143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0620699"/>
                  </a:ext>
                </a:extLst>
              </a:tr>
              <a:tr h="736600">
                <a:tc>
                  <a:txBody>
                    <a:bodyPr/>
                    <a:lstStyle/>
                    <a:p>
                      <a:pPr lvl="0" algn="l"/>
                      <a:r>
                        <a:rPr lang="en-US" sz="1800" b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CO 5.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n-US" sz="1800" b="0" kern="120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Understand </a:t>
                      </a:r>
                      <a:r>
                        <a:rPr lang="en-US" sz="1800" b="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Finite State Machines, their transition tables &amp; diagrams. Apply Equivalent machines </a:t>
                      </a:r>
                      <a:r>
                        <a:rPr lang="en-US" sz="1800" b="0" kern="1200" dirty="0" err="1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Kleen's</a:t>
                      </a:r>
                      <a:r>
                        <a:rPr lang="en-US" sz="1800" b="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theorem.</a:t>
                      </a:r>
                    </a:p>
                  </a:txBody>
                  <a:tcPr marL="114300" marR="1143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502444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3835522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ight Triangle 5"/>
          <p:cNvSpPr/>
          <p:nvPr/>
        </p:nvSpPr>
        <p:spPr>
          <a:xfrm rot="10800000">
            <a:off x="2895600" y="0"/>
            <a:ext cx="3962400" cy="4724400"/>
          </a:xfrm>
          <a:prstGeom prst="rtTriangle">
            <a:avLst/>
          </a:prstGeom>
          <a:solidFill>
            <a:srgbClr val="BC005E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ight Triangle 9"/>
          <p:cNvSpPr/>
          <p:nvPr/>
        </p:nvSpPr>
        <p:spPr>
          <a:xfrm>
            <a:off x="0" y="4419600"/>
            <a:ext cx="3962400" cy="4724400"/>
          </a:xfrm>
          <a:prstGeom prst="rtTriangle">
            <a:avLst/>
          </a:prstGeom>
          <a:solidFill>
            <a:srgbClr val="BC00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304800" y="304800"/>
            <a:ext cx="6248400" cy="8458200"/>
          </a:xfrm>
          <a:prstGeom prst="rect">
            <a:avLst/>
          </a:prstGeom>
          <a:solidFill>
            <a:schemeClr val="bg1"/>
          </a:solidFill>
          <a:ln w="7620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lvl="0">
              <a:lnSpc>
                <a:spcPct val="114000"/>
              </a:lnSpc>
            </a:pPr>
            <a:endParaRPr lang="en-US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114000"/>
              </a:lnSpc>
            </a:pPr>
            <a:endParaRPr lang="en-US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114000"/>
              </a:lnSpc>
            </a:pPr>
            <a:endParaRPr lang="en-US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114000"/>
              </a:lnSpc>
            </a:pPr>
            <a:endParaRPr lang="en-US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114000"/>
              </a:lnSpc>
            </a:pPr>
            <a:endParaRPr lang="en-US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114000"/>
              </a:lnSpc>
            </a:pPr>
            <a:r>
              <a:rPr lang="en-US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en-US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7889" name="Rectangle 1"/>
          <p:cNvSpPr>
            <a:spLocks noChangeArrowheads="1"/>
          </p:cNvSpPr>
          <p:nvPr/>
        </p:nvSpPr>
        <p:spPr bwMode="auto">
          <a:xfrm>
            <a:off x="381000" y="685800"/>
            <a:ext cx="62484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endParaRPr kumimoji="0" lang="en-US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304800"/>
            <a:ext cx="6858000" cy="40581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480861" tIns="41262" rIns="491970" bIns="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24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Course Outcomes</a:t>
            </a:r>
          </a:p>
          <a:p>
            <a:endParaRPr lang="en-US" sz="24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dirty="0">
                <a:latin typeface="Times New Roman" pitchFamily="18" charset="0"/>
                <a:cs typeface="Times New Roman" pitchFamily="18" charset="0"/>
              </a:rPr>
              <a:t>M.Sc. III Sem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	</a:t>
            </a:r>
          </a:p>
          <a:p>
            <a:r>
              <a:rPr lang="en-US" dirty="0">
                <a:latin typeface="Times New Roman" pitchFamily="18" charset="0"/>
                <a:cs typeface="Times New Roman" pitchFamily="18" charset="0"/>
              </a:rPr>
              <a:t>Paper-1 </a:t>
            </a:r>
            <a:r>
              <a:rPr lang="en-US" b="1" dirty="0">
                <a:latin typeface="Times New Roman" pitchFamily="18" charset="0"/>
                <a:cs typeface="Times New Roman" pitchFamily="18" charset="0"/>
              </a:rPr>
              <a:t>Functional Analysis-I</a:t>
            </a:r>
          </a:p>
          <a:p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en-IN" dirty="0">
                <a:latin typeface="Times New Roman" pitchFamily="18" charset="0"/>
                <a:cs typeface="Times New Roman" pitchFamily="18" charset="0"/>
              </a:rPr>
              <a:t>After completion of the course the students will be able to:</a:t>
            </a:r>
          </a:p>
          <a:p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endParaRPr lang="en-US" sz="2400" b="1" dirty="0">
              <a:latin typeface="Times New Roman" pitchFamily="18" charset="0"/>
              <a:cs typeface="Times New Roman" pitchFamily="18" charset="0"/>
            </a:endParaRPr>
          </a:p>
          <a:p>
            <a:endParaRPr lang="en-US" sz="2400" b="1" dirty="0">
              <a:latin typeface="Times New Roman" pitchFamily="18" charset="0"/>
              <a:cs typeface="Times New Roman" pitchFamily="18" charset="0"/>
            </a:endParaRPr>
          </a:p>
          <a:p>
            <a:pPr marR="0" lvl="0" indent="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3" name="Table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6400691"/>
              </p:ext>
            </p:extLst>
          </p:nvPr>
        </p:nvGraphicFramePr>
        <p:xfrm>
          <a:off x="647700" y="3013574"/>
          <a:ext cx="5562600" cy="26191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0421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75838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53453">
                <a:tc>
                  <a:txBody>
                    <a:bodyPr/>
                    <a:lstStyle/>
                    <a:p>
                      <a:pPr fontAlgn="t"/>
                      <a:r>
                        <a:rPr lang="en-US" sz="1600" b="0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CO 1. </a:t>
                      </a:r>
                      <a:endParaRPr lang="en-US" sz="1600" b="0">
                        <a:effectLst/>
                        <a:highlight>
                          <a:srgbClr val="FFFFFF"/>
                        </a:highlight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US" sz="1600" b="0" dirty="0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Use topology to work with in finite dimensional vector spaces.</a:t>
                      </a:r>
                      <a:endParaRPr lang="en-US" sz="1600" b="0" dirty="0">
                        <a:effectLst/>
                        <a:highlight>
                          <a:srgbClr val="FFFFFF"/>
                        </a:highlight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00" marR="1143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40201">
                <a:tc>
                  <a:txBody>
                    <a:bodyPr/>
                    <a:lstStyle/>
                    <a:p>
                      <a:pPr fontAlgn="t"/>
                      <a:r>
                        <a:rPr lang="en-US" sz="1600" b="0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CO 2. </a:t>
                      </a:r>
                      <a:endParaRPr lang="en-US" sz="1600" b="0">
                        <a:effectLst/>
                        <a:highlight>
                          <a:srgbClr val="FFFFFF"/>
                        </a:highlight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US" sz="1600" b="0" dirty="0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Work with a complete orthogonal set in Hilbert space.</a:t>
                      </a:r>
                      <a:endParaRPr lang="en-US" sz="1600" b="0" dirty="0">
                        <a:effectLst/>
                        <a:highlight>
                          <a:srgbClr val="FFFFFF"/>
                        </a:highlight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00" marR="1143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30467">
                <a:tc>
                  <a:txBody>
                    <a:bodyPr/>
                    <a:lstStyle/>
                    <a:p>
                      <a:pPr fontAlgn="t"/>
                      <a:r>
                        <a:rPr lang="en-US" sz="1600" b="0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CO3</a:t>
                      </a:r>
                      <a:endParaRPr lang="en-US" sz="1600" b="0">
                        <a:effectLst/>
                        <a:highlight>
                          <a:srgbClr val="FFFFFF"/>
                        </a:highlight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US" sz="1600" b="0" dirty="0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Understand Normed linear Space and its properties.</a:t>
                      </a:r>
                      <a:endParaRPr lang="en-US" sz="1600" b="0" dirty="0">
                        <a:effectLst/>
                        <a:highlight>
                          <a:srgbClr val="FFFFFF"/>
                        </a:highlight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00" marR="1143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74315185"/>
                  </a:ext>
                </a:extLst>
              </a:tr>
              <a:tr h="663575">
                <a:tc>
                  <a:txBody>
                    <a:bodyPr/>
                    <a:lstStyle/>
                    <a:p>
                      <a:pPr fontAlgn="t"/>
                      <a:r>
                        <a:rPr lang="en-US" sz="1600" b="0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CO4</a:t>
                      </a:r>
                      <a:endParaRPr lang="en-US" sz="1600" b="0">
                        <a:effectLst/>
                        <a:highlight>
                          <a:srgbClr val="FFFFFF"/>
                        </a:highlight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US" sz="1600" b="0" dirty="0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Differentiate among linear operator, bounded linear operator and continuous operators.</a:t>
                      </a:r>
                      <a:endParaRPr lang="en-US" sz="1600" b="0" dirty="0">
                        <a:effectLst/>
                        <a:highlight>
                          <a:srgbClr val="FFFFFF"/>
                        </a:highlight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00" marR="1143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07686670"/>
                  </a:ext>
                </a:extLst>
              </a:tr>
              <a:tr h="663575">
                <a:tc>
                  <a:txBody>
                    <a:bodyPr/>
                    <a:lstStyle/>
                    <a:p>
                      <a:pPr fontAlgn="t"/>
                      <a:r>
                        <a:rPr lang="en-US" sz="1600" b="0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CO5</a:t>
                      </a:r>
                      <a:endParaRPr lang="en-US" sz="1600" b="0">
                        <a:effectLst/>
                        <a:highlight>
                          <a:srgbClr val="FFFFFF"/>
                        </a:highlight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US" sz="1600" b="0" kern="1200" dirty="0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Understand Hilbert space, orthogonal complement and  orthonormal sets</a:t>
                      </a:r>
                      <a:r>
                        <a:rPr lang="en-US" sz="1600" b="0" dirty="0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en-US" sz="1600" b="0" dirty="0">
                        <a:effectLst/>
                        <a:highlight>
                          <a:srgbClr val="FFFFFF"/>
                        </a:highlight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00" marR="1143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23837662"/>
                  </a:ext>
                </a:extLst>
              </a:tr>
            </a:tbl>
          </a:graphicData>
        </a:graphic>
      </p:graphicFrame>
      <p:sp>
        <p:nvSpPr>
          <p:cNvPr id="2" name="Rectangle 1">
            <a:extLst>
              <a:ext uri="{FF2B5EF4-FFF2-40B4-BE49-F238E27FC236}">
                <a16:creationId xmlns:a16="http://schemas.microsoft.com/office/drawing/2014/main" id="{34D501DB-AB66-7C7A-1B9B-C0E4B5AD2D81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-184666"/>
            <a:ext cx="32573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-I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ight Triangle 5"/>
          <p:cNvSpPr/>
          <p:nvPr/>
        </p:nvSpPr>
        <p:spPr>
          <a:xfrm rot="10800000">
            <a:off x="2895600" y="0"/>
            <a:ext cx="3962400" cy="4724400"/>
          </a:xfrm>
          <a:prstGeom prst="rtTriangle">
            <a:avLst/>
          </a:prstGeom>
          <a:solidFill>
            <a:srgbClr val="BC005E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ight Triangle 9"/>
          <p:cNvSpPr/>
          <p:nvPr/>
        </p:nvSpPr>
        <p:spPr>
          <a:xfrm>
            <a:off x="0" y="4419600"/>
            <a:ext cx="3962400" cy="4724400"/>
          </a:xfrm>
          <a:prstGeom prst="rtTriangle">
            <a:avLst/>
          </a:prstGeom>
          <a:solidFill>
            <a:srgbClr val="BC00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304800" y="304800"/>
            <a:ext cx="6248400" cy="8458200"/>
          </a:xfrm>
          <a:prstGeom prst="rect">
            <a:avLst/>
          </a:prstGeom>
          <a:solidFill>
            <a:schemeClr val="bg1"/>
          </a:solidFill>
          <a:ln w="7620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lvl="0">
              <a:lnSpc>
                <a:spcPct val="114000"/>
              </a:lnSpc>
            </a:pPr>
            <a:endParaRPr lang="en-US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114000"/>
              </a:lnSpc>
            </a:pPr>
            <a:endParaRPr lang="en-US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114000"/>
              </a:lnSpc>
            </a:pPr>
            <a:endParaRPr lang="en-US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114000"/>
              </a:lnSpc>
            </a:pPr>
            <a:endParaRPr lang="en-US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114000"/>
              </a:lnSpc>
            </a:pPr>
            <a:endParaRPr lang="en-US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114000"/>
              </a:lnSpc>
            </a:pPr>
            <a:r>
              <a:rPr lang="en-US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en-US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7889" name="Rectangle 1"/>
          <p:cNvSpPr>
            <a:spLocks noChangeArrowheads="1"/>
          </p:cNvSpPr>
          <p:nvPr/>
        </p:nvSpPr>
        <p:spPr bwMode="auto">
          <a:xfrm>
            <a:off x="381000" y="685800"/>
            <a:ext cx="62484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endParaRPr kumimoji="0" lang="en-US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304800" y="121086"/>
            <a:ext cx="6858000" cy="40581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480861" tIns="41262" rIns="491970" bIns="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24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Course Outcomes</a:t>
            </a:r>
          </a:p>
          <a:p>
            <a:endParaRPr lang="en-US" sz="24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dirty="0">
                <a:latin typeface="Times New Roman" pitchFamily="18" charset="0"/>
                <a:cs typeface="Times New Roman" pitchFamily="18" charset="0"/>
              </a:rPr>
              <a:t>M.Sc. III Sem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	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dirty="0">
                <a:latin typeface="Times New Roman" pitchFamily="18" charset="0"/>
                <a:cs typeface="Times New Roman" pitchFamily="18" charset="0"/>
              </a:rPr>
              <a:t>Paper-2 </a:t>
            </a:r>
            <a:r>
              <a:rPr kumimoji="0" lang="en-US" altLang="en-US" sz="1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Advanced Special Function -I</a:t>
            </a:r>
          </a:p>
          <a:p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en-IN" dirty="0">
                <a:latin typeface="Times New Roman" pitchFamily="18" charset="0"/>
                <a:cs typeface="Times New Roman" pitchFamily="18" charset="0"/>
              </a:rPr>
              <a:t>After completion of the course the students will be able to:</a:t>
            </a:r>
          </a:p>
          <a:p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endParaRPr lang="en-US" sz="2400" b="1" dirty="0">
              <a:latin typeface="Times New Roman" pitchFamily="18" charset="0"/>
              <a:cs typeface="Times New Roman" pitchFamily="18" charset="0"/>
            </a:endParaRPr>
          </a:p>
          <a:p>
            <a:endParaRPr lang="en-US" sz="2400" b="1" dirty="0">
              <a:latin typeface="Times New Roman" pitchFamily="18" charset="0"/>
              <a:cs typeface="Times New Roman" pitchFamily="18" charset="0"/>
            </a:endParaRPr>
          </a:p>
          <a:p>
            <a:pPr marR="0" lvl="0" indent="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3" name="Table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8501062"/>
              </p:ext>
            </p:extLst>
          </p:nvPr>
        </p:nvGraphicFramePr>
        <p:xfrm>
          <a:off x="609600" y="2895600"/>
          <a:ext cx="5562600" cy="2743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0421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75838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37411">
                <a:tc>
                  <a:txBody>
                    <a:bodyPr/>
                    <a:lstStyle/>
                    <a:p>
                      <a:pPr fontAlgn="t"/>
                      <a:r>
                        <a:rPr lang="en-US" sz="1600" b="0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CO 1. </a:t>
                      </a:r>
                      <a:endParaRPr lang="en-US" sz="1600" b="0">
                        <a:effectLst/>
                        <a:highlight>
                          <a:srgbClr val="FFFFFF"/>
                        </a:highlight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fontAlgn="t"/>
                      <a:r>
                        <a:rPr lang="en-US" sz="1800" b="0" dirty="0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Explain the infinite product and </a:t>
                      </a:r>
                    </a:p>
                    <a:p>
                      <a:pPr marL="0" lvl="0" indent="0" fontAlgn="t"/>
                      <a:r>
                        <a:rPr lang="en-US" sz="1800" b="0" dirty="0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properties of Beta &amp; Gamma functions.</a:t>
                      </a:r>
                      <a:endParaRPr lang="en-US" sz="1800" b="0" dirty="0">
                        <a:effectLst/>
                        <a:highlight>
                          <a:srgbClr val="FFFFFF"/>
                        </a:highlight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00" marR="1143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17094">
                <a:tc>
                  <a:txBody>
                    <a:bodyPr/>
                    <a:lstStyle/>
                    <a:p>
                      <a:pPr fontAlgn="t"/>
                      <a:r>
                        <a:rPr lang="en-US" sz="1600" b="0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CO 2. </a:t>
                      </a:r>
                      <a:endParaRPr lang="en-US" sz="1600" b="0">
                        <a:effectLst/>
                        <a:highlight>
                          <a:srgbClr val="FFFFFF"/>
                        </a:highlight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defTabSz="685800" rtl="0" eaLnBrk="1" fontAlgn="t" latinLnBrk="0" hangingPunct="1"/>
                      <a:r>
                        <a:rPr lang="en-US" sz="1800" b="0" kern="1200" dirty="0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Analyze the properties of  hyper geometric function.</a:t>
                      </a:r>
                    </a:p>
                  </a:txBody>
                  <a:tcPr marL="114300" marR="1143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fontAlgn="t"/>
                      <a:r>
                        <a:rPr lang="en-US" sz="1600" b="0" dirty="0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CO 3. 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defTabSz="685800" rtl="0" eaLnBrk="1" fontAlgn="t" latinLnBrk="0" hangingPunct="1"/>
                      <a:r>
                        <a:rPr lang="en-US" sz="1800" b="0" kern="1200" dirty="0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Describe  Generalized Hyperbolic function 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97815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fontAlgn="t"/>
                      <a:r>
                        <a:rPr lang="en-US" sz="1600" b="0" dirty="0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CO 4.</a:t>
                      </a:r>
                      <a:endParaRPr lang="en-US" sz="1600" b="0" dirty="0">
                        <a:effectLst/>
                        <a:highlight>
                          <a:srgbClr val="FFFFFF"/>
                        </a:highlight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defTabSz="685800" rtl="0" eaLnBrk="1" fontAlgn="t" latinLnBrk="0" hangingPunct="1"/>
                      <a:r>
                        <a:rPr lang="en-US" sz="1800" b="0" kern="1200" dirty="0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Understand elementary series manipulation.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89455690"/>
                  </a:ext>
                </a:extLst>
              </a:tr>
              <a:tr h="663575">
                <a:tc>
                  <a:txBody>
                    <a:bodyPr/>
                    <a:lstStyle/>
                    <a:p>
                      <a:pPr fontAlgn="t"/>
                      <a:r>
                        <a:rPr lang="en-US" sz="1600" b="0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CO5</a:t>
                      </a:r>
                      <a:endParaRPr lang="en-US" sz="1600" b="0">
                        <a:effectLst/>
                        <a:highlight>
                          <a:srgbClr val="FFFFFF"/>
                        </a:highlight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defTabSz="685800" rtl="0" eaLnBrk="1" fontAlgn="t" latinLnBrk="0" hangingPunct="1"/>
                      <a:r>
                        <a:rPr lang="en-US" sz="1800" b="0" kern="1200" dirty="0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Explain Confluent Hyper Geometric function and its        properties.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5269659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8759869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ight Triangle 5"/>
          <p:cNvSpPr/>
          <p:nvPr/>
        </p:nvSpPr>
        <p:spPr>
          <a:xfrm rot="10800000">
            <a:off x="2895600" y="0"/>
            <a:ext cx="3962400" cy="4724400"/>
          </a:xfrm>
          <a:prstGeom prst="rtTriangle">
            <a:avLst/>
          </a:prstGeom>
          <a:solidFill>
            <a:srgbClr val="BC005E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ight Triangle 9"/>
          <p:cNvSpPr/>
          <p:nvPr/>
        </p:nvSpPr>
        <p:spPr>
          <a:xfrm>
            <a:off x="0" y="4419600"/>
            <a:ext cx="3962400" cy="4724400"/>
          </a:xfrm>
          <a:prstGeom prst="rtTriangle">
            <a:avLst/>
          </a:prstGeom>
          <a:solidFill>
            <a:srgbClr val="BC00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304800" y="304800"/>
            <a:ext cx="6248400" cy="8458200"/>
          </a:xfrm>
          <a:prstGeom prst="rect">
            <a:avLst/>
          </a:prstGeom>
          <a:solidFill>
            <a:schemeClr val="bg1"/>
          </a:solidFill>
          <a:ln w="7620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lvl="0">
              <a:lnSpc>
                <a:spcPct val="114000"/>
              </a:lnSpc>
            </a:pPr>
            <a:endParaRPr lang="en-US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114000"/>
              </a:lnSpc>
            </a:pPr>
            <a:endParaRPr lang="en-US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114000"/>
              </a:lnSpc>
            </a:pPr>
            <a:endParaRPr lang="en-US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114000"/>
              </a:lnSpc>
            </a:pPr>
            <a:endParaRPr lang="en-US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114000"/>
              </a:lnSpc>
            </a:pPr>
            <a:endParaRPr lang="en-US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114000"/>
              </a:lnSpc>
            </a:pPr>
            <a:r>
              <a:rPr lang="en-US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en-US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7889" name="Rectangle 1"/>
          <p:cNvSpPr>
            <a:spLocks noChangeArrowheads="1"/>
          </p:cNvSpPr>
          <p:nvPr/>
        </p:nvSpPr>
        <p:spPr bwMode="auto">
          <a:xfrm>
            <a:off x="381000" y="685800"/>
            <a:ext cx="62484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endParaRPr kumimoji="0" lang="en-US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304800"/>
            <a:ext cx="6858000" cy="40581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480861" tIns="41262" rIns="491970" bIns="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24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Course Outcomes</a:t>
            </a:r>
          </a:p>
          <a:p>
            <a:endParaRPr lang="en-US" sz="24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dirty="0">
                <a:latin typeface="Times New Roman" pitchFamily="18" charset="0"/>
                <a:cs typeface="Times New Roman" pitchFamily="18" charset="0"/>
              </a:rPr>
              <a:t>M.Sc. III Sem</a:t>
            </a:r>
            <a:endParaRPr lang="en-US" sz="2400" b="1" dirty="0"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Paper- 3 </a:t>
            </a:r>
            <a:r>
              <a:rPr kumimoji="0" lang="en-US" altLang="en-US" sz="1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Operation Research-I</a:t>
            </a:r>
          </a:p>
          <a:p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en-IN" dirty="0">
                <a:latin typeface="Times New Roman" pitchFamily="18" charset="0"/>
                <a:cs typeface="Times New Roman" pitchFamily="18" charset="0"/>
              </a:rPr>
              <a:t>After completion of the course the students will be able to:</a:t>
            </a:r>
          </a:p>
          <a:p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endParaRPr lang="en-US" sz="2400" b="1" dirty="0">
              <a:latin typeface="Times New Roman" pitchFamily="18" charset="0"/>
              <a:cs typeface="Times New Roman" pitchFamily="18" charset="0"/>
            </a:endParaRPr>
          </a:p>
          <a:p>
            <a:endParaRPr lang="en-US" sz="2400" b="1" dirty="0">
              <a:latin typeface="Times New Roman" pitchFamily="18" charset="0"/>
              <a:cs typeface="Times New Roman" pitchFamily="18" charset="0"/>
            </a:endParaRPr>
          </a:p>
          <a:p>
            <a:pPr marR="0" lvl="0" indent="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3" name="Table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18731454"/>
              </p:ext>
            </p:extLst>
          </p:nvPr>
        </p:nvGraphicFramePr>
        <p:xfrm>
          <a:off x="609600" y="2895600"/>
          <a:ext cx="5562600" cy="287521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0421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75838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93032">
                <a:tc>
                  <a:txBody>
                    <a:bodyPr/>
                    <a:lstStyle/>
                    <a:p>
                      <a:pPr fontAlgn="t"/>
                      <a:r>
                        <a:rPr lang="en-US" sz="1600" b="0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CO 1. </a:t>
                      </a:r>
                      <a:endParaRPr lang="en-US" sz="1600" b="0">
                        <a:effectLst/>
                        <a:highlight>
                          <a:srgbClr val="FFFFFF"/>
                        </a:highlight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US" sz="1600" b="0" dirty="0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Know the scope of operation research.</a:t>
                      </a:r>
                      <a:endParaRPr lang="en-US" sz="1600" b="0" dirty="0">
                        <a:effectLst/>
                        <a:highlight>
                          <a:srgbClr val="FFFFFF"/>
                        </a:highlight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00" marR="1143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3575">
                <a:tc>
                  <a:txBody>
                    <a:bodyPr/>
                    <a:lstStyle/>
                    <a:p>
                      <a:pPr fontAlgn="t"/>
                      <a:r>
                        <a:rPr lang="en-US" sz="1600" b="0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CO 2. </a:t>
                      </a:r>
                      <a:endParaRPr lang="en-US" sz="1600" b="0">
                        <a:effectLst/>
                        <a:highlight>
                          <a:srgbClr val="FFFFFF"/>
                        </a:highlight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US" sz="1600" b="0" dirty="0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Analyze any real life system with limited constraints   and depict it in a mathematical model form.  </a:t>
                      </a:r>
                      <a:endParaRPr lang="en-US" sz="1600" b="0" dirty="0">
                        <a:effectLst/>
                        <a:highlight>
                          <a:srgbClr val="FFFFFF"/>
                        </a:highlight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00" marR="1143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1457">
                <a:tc>
                  <a:txBody>
                    <a:bodyPr/>
                    <a:lstStyle/>
                    <a:p>
                      <a:pPr fontAlgn="t"/>
                      <a:r>
                        <a:rPr lang="en-US" sz="1600" b="0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CO 3. </a:t>
                      </a:r>
                      <a:endParaRPr lang="en-US" sz="1600" b="0">
                        <a:effectLst/>
                        <a:highlight>
                          <a:srgbClr val="FFFFFF"/>
                        </a:highlight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US" sz="1600" b="0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Convert the problem into a mathematical model.</a:t>
                      </a:r>
                      <a:endParaRPr lang="en-US" sz="1600" b="0">
                        <a:effectLst/>
                        <a:highlight>
                          <a:srgbClr val="FFFFFF"/>
                        </a:highlight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00" marR="1143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57847116"/>
                  </a:ext>
                </a:extLst>
              </a:tr>
              <a:tr h="663575">
                <a:tc>
                  <a:txBody>
                    <a:bodyPr/>
                    <a:lstStyle/>
                    <a:p>
                      <a:pPr fontAlgn="t"/>
                      <a:r>
                        <a:rPr lang="en-US" sz="1600" b="0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CO 4. </a:t>
                      </a:r>
                      <a:endParaRPr lang="en-US" sz="1600" b="0">
                        <a:effectLst/>
                        <a:highlight>
                          <a:srgbClr val="FFFFFF"/>
                        </a:highlight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US" sz="1600" b="0" dirty="0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Apply Mathematics Formulation and Graphical </a:t>
                      </a:r>
                    </a:p>
                    <a:p>
                      <a:pPr fontAlgn="t"/>
                      <a:r>
                        <a:rPr lang="en-US" sz="1600" b="0" dirty="0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solution Method.</a:t>
                      </a:r>
                      <a:endParaRPr lang="en-US" sz="1600" b="0" dirty="0">
                        <a:effectLst/>
                        <a:highlight>
                          <a:srgbClr val="FFFFFF"/>
                        </a:highlight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00" marR="1143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03588184"/>
                  </a:ext>
                </a:extLst>
              </a:tr>
              <a:tr h="663575">
                <a:tc>
                  <a:txBody>
                    <a:bodyPr/>
                    <a:lstStyle/>
                    <a:p>
                      <a:pPr fontAlgn="t"/>
                      <a:r>
                        <a:rPr lang="en-US" sz="1600" b="0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CO5</a:t>
                      </a:r>
                      <a:endParaRPr lang="en-US" sz="1600" b="0">
                        <a:effectLst/>
                        <a:highlight>
                          <a:srgbClr val="FFFFFF"/>
                        </a:highlight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US" sz="1600" b="0" dirty="0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Explain LPP : Simplex method, Big M method, </a:t>
                      </a:r>
                    </a:p>
                    <a:p>
                      <a:pPr fontAlgn="t"/>
                      <a:r>
                        <a:rPr lang="en-US" sz="1600" b="0" dirty="0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problem of degeneracy and Duality</a:t>
                      </a:r>
                      <a:endParaRPr lang="en-US" sz="1600" b="0" dirty="0">
                        <a:effectLst/>
                        <a:highlight>
                          <a:srgbClr val="FFFFFF"/>
                        </a:highlight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00" marR="1143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0258333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392653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ight Triangle 5"/>
          <p:cNvSpPr/>
          <p:nvPr/>
        </p:nvSpPr>
        <p:spPr>
          <a:xfrm rot="10800000">
            <a:off x="2895600" y="0"/>
            <a:ext cx="3962400" cy="4724400"/>
          </a:xfrm>
          <a:prstGeom prst="rtTriangle">
            <a:avLst/>
          </a:prstGeom>
          <a:solidFill>
            <a:srgbClr val="BC005E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ight Triangle 9"/>
          <p:cNvSpPr/>
          <p:nvPr/>
        </p:nvSpPr>
        <p:spPr>
          <a:xfrm>
            <a:off x="0" y="4419600"/>
            <a:ext cx="3962400" cy="4724400"/>
          </a:xfrm>
          <a:prstGeom prst="rtTriangle">
            <a:avLst/>
          </a:prstGeom>
          <a:solidFill>
            <a:srgbClr val="BC00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304800" y="304800"/>
            <a:ext cx="6248400" cy="8458200"/>
          </a:xfrm>
          <a:prstGeom prst="rect">
            <a:avLst/>
          </a:prstGeom>
          <a:solidFill>
            <a:schemeClr val="bg1"/>
          </a:solidFill>
          <a:ln w="7620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lvl="0">
              <a:lnSpc>
                <a:spcPct val="114000"/>
              </a:lnSpc>
            </a:pPr>
            <a:endParaRPr lang="en-US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114000"/>
              </a:lnSpc>
            </a:pPr>
            <a:endParaRPr lang="en-US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114000"/>
              </a:lnSpc>
            </a:pPr>
            <a:endParaRPr lang="en-US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114000"/>
              </a:lnSpc>
            </a:pPr>
            <a:endParaRPr lang="en-US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114000"/>
              </a:lnSpc>
            </a:pPr>
            <a:endParaRPr lang="en-US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114000"/>
              </a:lnSpc>
            </a:pPr>
            <a:r>
              <a:rPr lang="en-US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en-US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7889" name="Rectangle 1"/>
          <p:cNvSpPr>
            <a:spLocks noChangeArrowheads="1"/>
          </p:cNvSpPr>
          <p:nvPr/>
        </p:nvSpPr>
        <p:spPr bwMode="auto">
          <a:xfrm>
            <a:off x="381000" y="685800"/>
            <a:ext cx="62484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endParaRPr kumimoji="0" lang="en-US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304800"/>
            <a:ext cx="6858000" cy="40581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480861" tIns="41262" rIns="491970" bIns="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24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Course Outcomes</a:t>
            </a:r>
          </a:p>
          <a:p>
            <a:endParaRPr lang="en-US" sz="24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dirty="0">
                <a:latin typeface="Times New Roman" pitchFamily="18" charset="0"/>
                <a:cs typeface="Times New Roman" pitchFamily="18" charset="0"/>
              </a:rPr>
              <a:t>M.Sc. III Sem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	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Paper-4 </a:t>
            </a:r>
            <a:r>
              <a:rPr kumimoji="0" lang="en-US" altLang="en-US" sz="1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Integral Transform-I</a:t>
            </a:r>
          </a:p>
          <a:p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en-IN" dirty="0">
                <a:latin typeface="Times New Roman" pitchFamily="18" charset="0"/>
                <a:cs typeface="Times New Roman" pitchFamily="18" charset="0"/>
              </a:rPr>
              <a:t>After completion of the course the students will be able to:</a:t>
            </a:r>
          </a:p>
          <a:p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endParaRPr lang="en-US" sz="2400" b="1" dirty="0">
              <a:latin typeface="Times New Roman" pitchFamily="18" charset="0"/>
              <a:cs typeface="Times New Roman" pitchFamily="18" charset="0"/>
            </a:endParaRPr>
          </a:p>
          <a:p>
            <a:endParaRPr lang="en-US" sz="2400" b="1" dirty="0">
              <a:latin typeface="Times New Roman" pitchFamily="18" charset="0"/>
              <a:cs typeface="Times New Roman" pitchFamily="18" charset="0"/>
            </a:endParaRPr>
          </a:p>
          <a:p>
            <a:pPr marR="0" lvl="0" indent="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3" name="Table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53344193"/>
              </p:ext>
            </p:extLst>
          </p:nvPr>
        </p:nvGraphicFramePr>
        <p:xfrm>
          <a:off x="609600" y="2895600"/>
          <a:ext cx="5562600" cy="31596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0421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75838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05326">
                <a:tc>
                  <a:txBody>
                    <a:bodyPr/>
                    <a:lstStyle/>
                    <a:p>
                      <a:pPr fontAlgn="t"/>
                      <a:r>
                        <a:rPr lang="en-US" sz="1600" b="0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CO 1. </a:t>
                      </a:r>
                      <a:endParaRPr lang="en-US" sz="1600" b="0">
                        <a:effectLst/>
                        <a:highlight>
                          <a:srgbClr val="FFFFFF"/>
                        </a:highlight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US" sz="1600" b="0" kern="1200" dirty="0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Understand Laplace transform and apply </a:t>
                      </a:r>
                    </a:p>
                    <a:p>
                      <a:pPr fontAlgn="t"/>
                      <a:r>
                        <a:rPr lang="en-US" sz="1600" b="0" kern="1200" dirty="0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Shifting theorem.</a:t>
                      </a:r>
                    </a:p>
                  </a:txBody>
                  <a:tcPr marL="114300" marR="1143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3575">
                <a:tc>
                  <a:txBody>
                    <a:bodyPr/>
                    <a:lstStyle/>
                    <a:p>
                      <a:pPr fontAlgn="t"/>
                      <a:r>
                        <a:rPr lang="en-US" sz="1600" b="0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CO 2. </a:t>
                      </a:r>
                      <a:endParaRPr lang="en-US" sz="1600" b="0">
                        <a:effectLst/>
                        <a:highlight>
                          <a:srgbClr val="FFFFFF"/>
                        </a:highlight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US" sz="1600" b="0" kern="1200" dirty="0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Describe Heat Equation in one dimension and its </a:t>
                      </a:r>
                    </a:p>
                    <a:p>
                      <a:pPr fontAlgn="t"/>
                      <a:r>
                        <a:rPr lang="en-US" sz="1600" b="0" kern="1200" dirty="0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application.</a:t>
                      </a:r>
                    </a:p>
                  </a:txBody>
                  <a:tcPr marL="114300" marR="1143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63575">
                <a:tc>
                  <a:txBody>
                    <a:bodyPr/>
                    <a:lstStyle/>
                    <a:p>
                      <a:pPr fontAlgn="t"/>
                      <a:r>
                        <a:rPr lang="en-US" sz="1600" b="0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CO3</a:t>
                      </a:r>
                      <a:endParaRPr lang="en-US" sz="1600" b="0">
                        <a:effectLst/>
                        <a:highlight>
                          <a:srgbClr val="FFFFFF"/>
                        </a:highlight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US" sz="1600" b="0" kern="1200" dirty="0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Explain wave equation in one dimension and its </a:t>
                      </a:r>
                    </a:p>
                    <a:p>
                      <a:pPr fontAlgn="t"/>
                      <a:r>
                        <a:rPr lang="en-US" sz="1600" b="0" kern="1200" dirty="0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application.</a:t>
                      </a:r>
                    </a:p>
                  </a:txBody>
                  <a:tcPr marL="114300" marR="1143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79233225"/>
                  </a:ext>
                </a:extLst>
              </a:tr>
              <a:tr h="663575">
                <a:tc>
                  <a:txBody>
                    <a:bodyPr/>
                    <a:lstStyle/>
                    <a:p>
                      <a:pPr fontAlgn="t"/>
                      <a:r>
                        <a:rPr lang="en-US" sz="1600" b="0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CO4</a:t>
                      </a:r>
                      <a:endParaRPr lang="en-US" sz="1600" b="0">
                        <a:effectLst/>
                        <a:highlight>
                          <a:srgbClr val="FFFFFF"/>
                        </a:highlight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US" sz="1600" b="0" kern="1200" dirty="0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Apply  Differential equations and integral equation and real word problem. </a:t>
                      </a:r>
                    </a:p>
                  </a:txBody>
                  <a:tcPr marL="114300" marR="1143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99388937"/>
                  </a:ext>
                </a:extLst>
              </a:tr>
              <a:tr h="663575">
                <a:tc>
                  <a:txBody>
                    <a:bodyPr/>
                    <a:lstStyle/>
                    <a:p>
                      <a:pPr lvl="0" algn="l"/>
                      <a:r>
                        <a:rPr lang="en-US" sz="1600" b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CO 5.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US" sz="1600" b="0" dirty="0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Understand Fourier transform and its properties </a:t>
                      </a:r>
                    </a:p>
                    <a:p>
                      <a:pPr fontAlgn="t"/>
                      <a:r>
                        <a:rPr lang="en-US" sz="1600" b="0" dirty="0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and able to solve the examples based on it.</a:t>
                      </a:r>
                      <a:endParaRPr lang="en-US" sz="1600" b="0" dirty="0">
                        <a:effectLst/>
                        <a:highlight>
                          <a:srgbClr val="FFFFFF"/>
                        </a:highlight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00" marR="1143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1697999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6670768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ight Triangle 5"/>
          <p:cNvSpPr/>
          <p:nvPr/>
        </p:nvSpPr>
        <p:spPr>
          <a:xfrm rot="10800000">
            <a:off x="2895600" y="0"/>
            <a:ext cx="3962400" cy="4724400"/>
          </a:xfrm>
          <a:prstGeom prst="rtTriangle">
            <a:avLst/>
          </a:prstGeom>
          <a:solidFill>
            <a:srgbClr val="BC005E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ight Triangle 9"/>
          <p:cNvSpPr/>
          <p:nvPr/>
        </p:nvSpPr>
        <p:spPr>
          <a:xfrm>
            <a:off x="0" y="4419600"/>
            <a:ext cx="3962400" cy="4724400"/>
          </a:xfrm>
          <a:prstGeom prst="rtTriangle">
            <a:avLst/>
          </a:prstGeom>
          <a:solidFill>
            <a:srgbClr val="BC00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304800" y="304800"/>
            <a:ext cx="6248400" cy="8458200"/>
          </a:xfrm>
          <a:prstGeom prst="rect">
            <a:avLst/>
          </a:prstGeom>
          <a:solidFill>
            <a:schemeClr val="bg1"/>
          </a:solidFill>
          <a:ln w="7620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lvl="0">
              <a:lnSpc>
                <a:spcPct val="114000"/>
              </a:lnSpc>
            </a:pPr>
            <a:endParaRPr lang="en-US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114000"/>
              </a:lnSpc>
            </a:pPr>
            <a:endParaRPr lang="en-US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114000"/>
              </a:lnSpc>
            </a:pPr>
            <a:endParaRPr lang="en-US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114000"/>
              </a:lnSpc>
            </a:pPr>
            <a:endParaRPr lang="en-US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114000"/>
              </a:lnSpc>
            </a:pPr>
            <a:endParaRPr lang="en-US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114000"/>
              </a:lnSpc>
            </a:pPr>
            <a:r>
              <a:rPr lang="en-US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en-US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7889" name="Rectangle 1"/>
          <p:cNvSpPr>
            <a:spLocks noChangeArrowheads="1"/>
          </p:cNvSpPr>
          <p:nvPr/>
        </p:nvSpPr>
        <p:spPr bwMode="auto">
          <a:xfrm>
            <a:off x="381000" y="685800"/>
            <a:ext cx="62484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endParaRPr kumimoji="0" lang="en-US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304800"/>
            <a:ext cx="6858000" cy="40581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480861" tIns="41262" rIns="491970" bIns="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24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Course Outcomes</a:t>
            </a:r>
          </a:p>
          <a:p>
            <a:endParaRPr lang="en-US" sz="24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dirty="0">
                <a:latin typeface="Times New Roman" pitchFamily="18" charset="0"/>
                <a:cs typeface="Times New Roman" pitchFamily="18" charset="0"/>
              </a:rPr>
              <a:t>M.Sc. III Sem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	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Paper-5 </a:t>
            </a:r>
            <a:r>
              <a:rPr kumimoji="0" lang="en-US" altLang="en-US" sz="1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Integration Theory -I</a:t>
            </a:r>
          </a:p>
          <a:p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en-IN" dirty="0">
                <a:latin typeface="Times New Roman" pitchFamily="18" charset="0"/>
                <a:cs typeface="Times New Roman" pitchFamily="18" charset="0"/>
              </a:rPr>
              <a:t>After completion of the course the students will be able to:</a:t>
            </a:r>
          </a:p>
          <a:p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endParaRPr lang="en-US" sz="2400" b="1" dirty="0">
              <a:latin typeface="Times New Roman" pitchFamily="18" charset="0"/>
              <a:cs typeface="Times New Roman" pitchFamily="18" charset="0"/>
            </a:endParaRPr>
          </a:p>
          <a:p>
            <a:endParaRPr lang="en-US" sz="2400" b="1" dirty="0">
              <a:latin typeface="Times New Roman" pitchFamily="18" charset="0"/>
              <a:cs typeface="Times New Roman" pitchFamily="18" charset="0"/>
            </a:endParaRPr>
          </a:p>
          <a:p>
            <a:pPr marR="0" lvl="0" indent="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3" name="Table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10325254"/>
              </p:ext>
            </p:extLst>
          </p:nvPr>
        </p:nvGraphicFramePr>
        <p:xfrm>
          <a:off x="609600" y="2895600"/>
          <a:ext cx="5562600" cy="23806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0421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75838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21368">
                <a:tc>
                  <a:txBody>
                    <a:bodyPr/>
                    <a:lstStyle/>
                    <a:p>
                      <a:pPr fontAlgn="t"/>
                      <a:r>
                        <a:rPr lang="en-US" sz="1600" b="0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CO 1. </a:t>
                      </a:r>
                      <a:endParaRPr lang="en-US" sz="1600" b="0">
                        <a:effectLst/>
                        <a:highlight>
                          <a:srgbClr val="FFFFFF"/>
                        </a:highlight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US" sz="1600" b="0" dirty="0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Describe sign Measures and various theorems </a:t>
                      </a:r>
                    </a:p>
                    <a:p>
                      <a:pPr fontAlgn="t"/>
                      <a:r>
                        <a:rPr lang="en-US" sz="1600" b="0" dirty="0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on  Measures.</a:t>
                      </a:r>
                      <a:endParaRPr lang="en-US" sz="1600" b="0" dirty="0">
                        <a:effectLst/>
                        <a:highlight>
                          <a:srgbClr val="FFFFFF"/>
                        </a:highlight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00" marR="1143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3575">
                <a:tc>
                  <a:txBody>
                    <a:bodyPr/>
                    <a:lstStyle/>
                    <a:p>
                      <a:pPr fontAlgn="t"/>
                      <a:r>
                        <a:rPr lang="en-US" sz="1600" b="0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CO 2. </a:t>
                      </a:r>
                      <a:endParaRPr lang="en-US" sz="1600" b="0">
                        <a:effectLst/>
                        <a:highlight>
                          <a:srgbClr val="FFFFFF"/>
                        </a:highlight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US" sz="1600" b="0" dirty="0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Explain uniform boundedness  theorem, Open and  Closed graph  theorem  and Hahn  Banach  </a:t>
                      </a:r>
                    </a:p>
                    <a:p>
                      <a:pPr fontAlgn="t"/>
                      <a:r>
                        <a:rPr lang="en-US" sz="1600" b="0" dirty="0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theorem.</a:t>
                      </a:r>
                      <a:endParaRPr lang="en-US" sz="1600" b="0" dirty="0">
                        <a:effectLst/>
                        <a:highlight>
                          <a:srgbClr val="FFFFFF"/>
                        </a:highlight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00" marR="1143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3301">
                <a:tc>
                  <a:txBody>
                    <a:bodyPr/>
                    <a:lstStyle/>
                    <a:p>
                      <a:pPr fontAlgn="t"/>
                      <a:r>
                        <a:rPr lang="en-US" sz="1600" b="0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CO3</a:t>
                      </a:r>
                      <a:endParaRPr lang="en-US" sz="1600" b="0">
                        <a:effectLst/>
                        <a:highlight>
                          <a:srgbClr val="FFFFFF"/>
                        </a:highlight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US" sz="1600" b="0" dirty="0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Create own understanding General Measure Space.</a:t>
                      </a:r>
                      <a:endParaRPr lang="en-US" sz="1600" b="0" dirty="0">
                        <a:effectLst/>
                        <a:highlight>
                          <a:srgbClr val="FFFFFF"/>
                        </a:highlight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00" marR="1143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75100401"/>
                  </a:ext>
                </a:extLst>
              </a:tr>
              <a:tr h="449179">
                <a:tc>
                  <a:txBody>
                    <a:bodyPr/>
                    <a:lstStyle/>
                    <a:p>
                      <a:pPr fontAlgn="t"/>
                      <a:r>
                        <a:rPr lang="en-US" sz="1600" b="0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CO4</a:t>
                      </a:r>
                      <a:endParaRPr lang="en-US" sz="1600" b="0">
                        <a:effectLst/>
                        <a:highlight>
                          <a:srgbClr val="FFFFFF"/>
                        </a:highlight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US" sz="1600" b="0" dirty="0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Apply Jordan Decomposition Theorem.</a:t>
                      </a:r>
                      <a:endParaRPr lang="en-US" sz="1600" b="0" dirty="0">
                        <a:effectLst/>
                        <a:highlight>
                          <a:srgbClr val="FFFFFF"/>
                        </a:highlight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00" marR="1143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5257155"/>
                  </a:ext>
                </a:extLst>
              </a:tr>
              <a:tr h="320842">
                <a:tc>
                  <a:txBody>
                    <a:bodyPr/>
                    <a:lstStyle/>
                    <a:p>
                      <a:pPr fontAlgn="t"/>
                      <a:r>
                        <a:rPr lang="en-US" sz="1600" b="0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CO5</a:t>
                      </a:r>
                      <a:endParaRPr lang="en-US" sz="1600" b="0">
                        <a:effectLst/>
                        <a:highlight>
                          <a:srgbClr val="FFFFFF"/>
                        </a:highlight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US" sz="1600" b="0" dirty="0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Learn integration over general Measure Space.</a:t>
                      </a:r>
                      <a:endParaRPr lang="en-US" sz="1600" b="0" dirty="0">
                        <a:effectLst/>
                        <a:highlight>
                          <a:srgbClr val="FFFFFF"/>
                        </a:highlight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00" marR="1143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038278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65855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ight Triangle 5"/>
          <p:cNvSpPr/>
          <p:nvPr/>
        </p:nvSpPr>
        <p:spPr>
          <a:xfrm rot="10800000">
            <a:off x="2895600" y="0"/>
            <a:ext cx="3962400" cy="4724400"/>
          </a:xfrm>
          <a:prstGeom prst="rtTriangle">
            <a:avLst/>
          </a:prstGeom>
          <a:solidFill>
            <a:srgbClr val="BC005E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ight Triangle 9"/>
          <p:cNvSpPr/>
          <p:nvPr/>
        </p:nvSpPr>
        <p:spPr>
          <a:xfrm>
            <a:off x="0" y="4419600"/>
            <a:ext cx="3962400" cy="4724400"/>
          </a:xfrm>
          <a:prstGeom prst="rtTriangle">
            <a:avLst/>
          </a:prstGeom>
          <a:solidFill>
            <a:srgbClr val="BC00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304800" y="304800"/>
            <a:ext cx="6248400" cy="8458200"/>
          </a:xfrm>
          <a:prstGeom prst="rect">
            <a:avLst/>
          </a:prstGeom>
          <a:solidFill>
            <a:schemeClr val="bg1"/>
          </a:solidFill>
          <a:ln w="7620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lvl="0">
              <a:lnSpc>
                <a:spcPct val="114000"/>
              </a:lnSpc>
            </a:pPr>
            <a:endParaRPr lang="en-US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114000"/>
              </a:lnSpc>
            </a:pPr>
            <a:endParaRPr lang="en-US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114000"/>
              </a:lnSpc>
            </a:pPr>
            <a:endParaRPr lang="en-US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114000"/>
              </a:lnSpc>
            </a:pPr>
            <a:endParaRPr lang="en-US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114000"/>
              </a:lnSpc>
            </a:pPr>
            <a:endParaRPr lang="en-US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114000"/>
              </a:lnSpc>
            </a:pPr>
            <a:r>
              <a:rPr lang="en-US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en-US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7889" name="Rectangle 1"/>
          <p:cNvSpPr>
            <a:spLocks noChangeArrowheads="1"/>
          </p:cNvSpPr>
          <p:nvPr/>
        </p:nvSpPr>
        <p:spPr bwMode="auto">
          <a:xfrm>
            <a:off x="381000" y="685800"/>
            <a:ext cx="62484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endParaRPr kumimoji="0" lang="en-US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304800"/>
            <a:ext cx="6858000" cy="40581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480861" tIns="41262" rIns="491970" bIns="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24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Course Outcomes</a:t>
            </a:r>
          </a:p>
          <a:p>
            <a:endParaRPr lang="en-US" sz="24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dirty="0">
                <a:latin typeface="Times New Roman" pitchFamily="18" charset="0"/>
                <a:cs typeface="Times New Roman" pitchFamily="18" charset="0"/>
              </a:rPr>
              <a:t>M.Sc. IV Sem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	</a:t>
            </a:r>
          </a:p>
          <a:p>
            <a:r>
              <a:rPr lang="en-US" dirty="0">
                <a:latin typeface="Times New Roman" pitchFamily="18" charset="0"/>
                <a:cs typeface="Times New Roman" pitchFamily="18" charset="0"/>
              </a:rPr>
              <a:t>Paper-1 </a:t>
            </a:r>
            <a:r>
              <a:rPr lang="en-US" b="1" dirty="0">
                <a:latin typeface="Times New Roman" pitchFamily="18" charset="0"/>
                <a:cs typeface="Times New Roman" pitchFamily="18" charset="0"/>
              </a:rPr>
              <a:t>Functional Analysis-II</a:t>
            </a:r>
          </a:p>
          <a:p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en-IN" dirty="0">
                <a:latin typeface="Times New Roman" pitchFamily="18" charset="0"/>
                <a:cs typeface="Times New Roman" pitchFamily="18" charset="0"/>
              </a:rPr>
              <a:t>After completion of the course the students will be able to:</a:t>
            </a:r>
          </a:p>
          <a:p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endParaRPr lang="en-US" sz="2400" b="1" dirty="0">
              <a:latin typeface="Times New Roman" pitchFamily="18" charset="0"/>
              <a:cs typeface="Times New Roman" pitchFamily="18" charset="0"/>
            </a:endParaRPr>
          </a:p>
          <a:p>
            <a:endParaRPr lang="en-US" sz="2400" b="1" dirty="0">
              <a:latin typeface="Times New Roman" pitchFamily="18" charset="0"/>
              <a:cs typeface="Times New Roman" pitchFamily="18" charset="0"/>
            </a:endParaRPr>
          </a:p>
          <a:p>
            <a:pPr marR="0" lvl="0" indent="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3" name="Table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70088183"/>
              </p:ext>
            </p:extLst>
          </p:nvPr>
        </p:nvGraphicFramePr>
        <p:xfrm>
          <a:off x="609600" y="2895600"/>
          <a:ext cx="5562600" cy="30873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0421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75838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96900">
                <a:tc>
                  <a:txBody>
                    <a:bodyPr/>
                    <a:lstStyle/>
                    <a:p>
                      <a:pPr fontAlgn="t"/>
                      <a:r>
                        <a:rPr lang="en-US" sz="1600" b="0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CO 1. </a:t>
                      </a:r>
                      <a:endParaRPr lang="en-US" sz="1600" b="0">
                        <a:effectLst/>
                        <a:highlight>
                          <a:srgbClr val="FFFFFF"/>
                        </a:highlight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US" sz="1600" b="0" dirty="0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To understand Hilbert adjoints operator ant it’s </a:t>
                      </a:r>
                    </a:p>
                    <a:p>
                      <a:pPr fontAlgn="t"/>
                      <a:r>
                        <a:rPr lang="en-US" sz="1600" b="0" dirty="0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properties.</a:t>
                      </a:r>
                      <a:endParaRPr lang="en-US" sz="1600" b="0" dirty="0">
                        <a:effectLst/>
                        <a:highlight>
                          <a:srgbClr val="FFFFFF"/>
                        </a:highlight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00" marR="1143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1800">
                <a:tc>
                  <a:txBody>
                    <a:bodyPr/>
                    <a:lstStyle/>
                    <a:p>
                      <a:pPr fontAlgn="t"/>
                      <a:r>
                        <a:rPr lang="en-US" sz="1600" b="0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CO 2. </a:t>
                      </a:r>
                      <a:endParaRPr lang="en-US" sz="1600" b="0">
                        <a:effectLst/>
                        <a:highlight>
                          <a:srgbClr val="FFFFFF"/>
                        </a:highlight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US" sz="1600" b="0" dirty="0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To learn Zorn's lemma Hahn Banach Theorem</a:t>
                      </a:r>
                      <a:endParaRPr lang="en-US" sz="1600" b="0" dirty="0">
                        <a:effectLst/>
                        <a:highlight>
                          <a:srgbClr val="FFFFFF"/>
                        </a:highlight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00" marR="1143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63575">
                <a:tc>
                  <a:txBody>
                    <a:bodyPr/>
                    <a:lstStyle/>
                    <a:p>
                      <a:pPr fontAlgn="t"/>
                      <a:r>
                        <a:rPr lang="en-US" sz="1600" b="0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CO3</a:t>
                      </a:r>
                      <a:endParaRPr lang="en-US" sz="1600" b="0">
                        <a:effectLst/>
                        <a:highlight>
                          <a:srgbClr val="FFFFFF"/>
                        </a:highlight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US" sz="1600" b="0" dirty="0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To  learn  Reflexive spaces, Reflexivity of Hilbert </a:t>
                      </a:r>
                    </a:p>
                    <a:p>
                      <a:pPr fontAlgn="t"/>
                      <a:r>
                        <a:rPr lang="en-US" sz="1600" b="0" dirty="0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space.</a:t>
                      </a:r>
                      <a:endParaRPr lang="en-US" sz="1600" b="0" dirty="0">
                        <a:effectLst/>
                        <a:highlight>
                          <a:srgbClr val="FFFFFF"/>
                        </a:highlight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00" marR="1143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39584375"/>
                  </a:ext>
                </a:extLst>
              </a:tr>
              <a:tr h="663575">
                <a:tc>
                  <a:txBody>
                    <a:bodyPr/>
                    <a:lstStyle/>
                    <a:p>
                      <a:pPr fontAlgn="t"/>
                      <a:r>
                        <a:rPr lang="en-US" sz="1600" b="0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CO4</a:t>
                      </a:r>
                      <a:endParaRPr lang="en-US" sz="1600" b="0">
                        <a:effectLst/>
                        <a:highlight>
                          <a:srgbClr val="FFFFFF"/>
                        </a:highlight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US" sz="1600" b="0" dirty="0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To learn Category theorem-</a:t>
                      </a:r>
                      <a:r>
                        <a:rPr lang="en-US" sz="1600" b="0" dirty="0" err="1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Baire's</a:t>
                      </a:r>
                      <a:r>
                        <a:rPr lang="en-US" sz="1600" b="0" dirty="0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Category theorem, Strong &amp; Weak </a:t>
                      </a:r>
                    </a:p>
                    <a:p>
                      <a:pPr fontAlgn="t"/>
                      <a:r>
                        <a:rPr lang="en-US" sz="1600" b="0" dirty="0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convergence </a:t>
                      </a:r>
                      <a:endParaRPr lang="en-US" sz="1600" b="0" dirty="0">
                        <a:effectLst/>
                        <a:highlight>
                          <a:srgbClr val="FFFFFF"/>
                        </a:highlight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00" marR="1143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01099356"/>
                  </a:ext>
                </a:extLst>
              </a:tr>
              <a:tr h="663575">
                <a:tc>
                  <a:txBody>
                    <a:bodyPr/>
                    <a:lstStyle/>
                    <a:p>
                      <a:pPr fontAlgn="t"/>
                      <a:r>
                        <a:rPr lang="en-US" sz="1600" b="0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CO5</a:t>
                      </a:r>
                      <a:endParaRPr lang="en-US" sz="1600" b="0">
                        <a:effectLst/>
                        <a:highlight>
                          <a:srgbClr val="FFFFFF"/>
                        </a:highlight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US" sz="1600" b="0" dirty="0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To learn Open mapping theorem, Closed graph </a:t>
                      </a:r>
                    </a:p>
                    <a:p>
                      <a:pPr fontAlgn="t"/>
                      <a:r>
                        <a:rPr lang="en-US" sz="1600" b="0" dirty="0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theorem.</a:t>
                      </a:r>
                      <a:endParaRPr lang="en-US" sz="1600" b="0" dirty="0">
                        <a:effectLst/>
                        <a:highlight>
                          <a:srgbClr val="FFFFFF"/>
                        </a:highlight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00" marR="1143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9696465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5597209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ight Triangle 5"/>
          <p:cNvSpPr/>
          <p:nvPr/>
        </p:nvSpPr>
        <p:spPr>
          <a:xfrm rot="10800000">
            <a:off x="2895600" y="0"/>
            <a:ext cx="3962400" cy="4724400"/>
          </a:xfrm>
          <a:prstGeom prst="rtTriangle">
            <a:avLst/>
          </a:prstGeom>
          <a:solidFill>
            <a:srgbClr val="BC005E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ight Triangle 9"/>
          <p:cNvSpPr/>
          <p:nvPr/>
        </p:nvSpPr>
        <p:spPr>
          <a:xfrm>
            <a:off x="0" y="4419600"/>
            <a:ext cx="3962400" cy="4724400"/>
          </a:xfrm>
          <a:prstGeom prst="rtTriangle">
            <a:avLst/>
          </a:prstGeom>
          <a:solidFill>
            <a:srgbClr val="BC00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304800" y="304800"/>
            <a:ext cx="6248400" cy="8458200"/>
          </a:xfrm>
          <a:prstGeom prst="rect">
            <a:avLst/>
          </a:prstGeom>
          <a:solidFill>
            <a:schemeClr val="bg1"/>
          </a:solidFill>
          <a:ln w="7620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lvl="0">
              <a:lnSpc>
                <a:spcPct val="114000"/>
              </a:lnSpc>
            </a:pPr>
            <a:endParaRPr lang="en-US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114000"/>
              </a:lnSpc>
            </a:pPr>
            <a:endParaRPr lang="en-US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114000"/>
              </a:lnSpc>
            </a:pPr>
            <a:endParaRPr lang="en-US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114000"/>
              </a:lnSpc>
            </a:pPr>
            <a:endParaRPr lang="en-US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114000"/>
              </a:lnSpc>
            </a:pPr>
            <a:endParaRPr lang="en-US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114000"/>
              </a:lnSpc>
            </a:pPr>
            <a:r>
              <a:rPr lang="en-US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en-US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7889" name="Rectangle 1"/>
          <p:cNvSpPr>
            <a:spLocks noChangeArrowheads="1"/>
          </p:cNvSpPr>
          <p:nvPr/>
        </p:nvSpPr>
        <p:spPr bwMode="auto">
          <a:xfrm>
            <a:off x="381000" y="685800"/>
            <a:ext cx="62484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endParaRPr kumimoji="0" lang="en-US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329678"/>
            <a:ext cx="6858000" cy="39160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480861" tIns="41262" rIns="491970" bIns="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24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Course Outcomes</a:t>
            </a:r>
          </a:p>
          <a:p>
            <a:pPr algn="ctr"/>
            <a:endParaRPr lang="en-US" sz="24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dirty="0">
                <a:latin typeface="Times New Roman" pitchFamily="18" charset="0"/>
                <a:cs typeface="Times New Roman" pitchFamily="18" charset="0"/>
              </a:rPr>
              <a:t>M.Sc.- IV Sem</a:t>
            </a:r>
          </a:p>
          <a:p>
            <a:r>
              <a:rPr lang="en-US" dirty="0">
                <a:latin typeface="Times New Roman" pitchFamily="18" charset="0"/>
                <a:cs typeface="Times New Roman" pitchFamily="18" charset="0"/>
              </a:rPr>
              <a:t>Paper-2  </a:t>
            </a:r>
            <a:r>
              <a:rPr lang="en-US" b="1" dirty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en-US" b="1" dirty="0">
                <a:latin typeface="Times New Roman" pitchFamily="18" charset="0"/>
                <a:cs typeface="Times New Roman" pitchFamily="18" charset="0"/>
              </a:rPr>
              <a:t>dvanced </a:t>
            </a:r>
            <a:r>
              <a:rPr lang="en-US" b="1" dirty="0">
                <a:latin typeface="Times New Roman" pitchFamily="18" charset="0"/>
                <a:cs typeface="Times New Roman" pitchFamily="18" charset="0"/>
              </a:rPr>
              <a:t>Special Function-II</a:t>
            </a:r>
          </a:p>
          <a:p>
            <a:pPr lvl="0"/>
            <a:endParaRPr lang="en-US" b="1" dirty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en-IN" dirty="0">
                <a:latin typeface="Times New Roman" pitchFamily="18" charset="0"/>
                <a:cs typeface="Times New Roman" pitchFamily="18" charset="0"/>
              </a:rPr>
              <a:t>After completion of the course the students will be able to:</a:t>
            </a:r>
          </a:p>
          <a:p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endParaRPr lang="en-US" sz="2400" b="1" dirty="0">
              <a:latin typeface="Times New Roman" pitchFamily="18" charset="0"/>
              <a:cs typeface="Times New Roman" pitchFamily="18" charset="0"/>
            </a:endParaRPr>
          </a:p>
          <a:p>
            <a:endParaRPr lang="en-US" sz="2400" b="1" dirty="0">
              <a:latin typeface="Times New Roman" pitchFamily="18" charset="0"/>
              <a:cs typeface="Times New Roman" pitchFamily="18" charset="0"/>
            </a:endParaRPr>
          </a:p>
          <a:p>
            <a:pPr marR="0" lvl="0" indent="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3" name="Table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21218298"/>
              </p:ext>
            </p:extLst>
          </p:nvPr>
        </p:nvGraphicFramePr>
        <p:xfrm>
          <a:off x="609600" y="2819400"/>
          <a:ext cx="5562600" cy="4175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0421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75838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0100">
                <a:tc>
                  <a:txBody>
                    <a:bodyPr/>
                    <a:lstStyle/>
                    <a:p>
                      <a:pPr fontAlgn="t"/>
                      <a:r>
                        <a:rPr lang="en-US" sz="1600" b="0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CO 1. </a:t>
                      </a:r>
                      <a:endParaRPr lang="en-US" sz="1600" b="0">
                        <a:effectLst/>
                        <a:highlight>
                          <a:srgbClr val="FFFFFF"/>
                        </a:highlight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US" sz="1600" b="0" dirty="0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To perform the operation with Bessel, differential equations along with the corresponding recurrence formulas of different function.</a:t>
                      </a:r>
                      <a:endParaRPr lang="en-US" sz="1600" b="0" dirty="0">
                        <a:effectLst/>
                        <a:highlight>
                          <a:srgbClr val="FFFFFF"/>
                        </a:highlight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00" marR="1143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73100">
                <a:tc>
                  <a:txBody>
                    <a:bodyPr/>
                    <a:lstStyle/>
                    <a:p>
                      <a:pPr fontAlgn="t"/>
                      <a:r>
                        <a:rPr lang="en-US" sz="1600" b="0" dirty="0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CO 2. </a:t>
                      </a:r>
                      <a:endParaRPr lang="en-US" sz="1600" b="0" dirty="0">
                        <a:effectLst/>
                        <a:highlight>
                          <a:srgbClr val="FFFFFF"/>
                        </a:highlight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US" sz="1600" b="0" dirty="0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To understand    the Legendre polynomial and its deferential equations along with the corresponding recurrence formulas of different function. </a:t>
                      </a:r>
                      <a:endParaRPr lang="en-US" sz="1600" b="0" dirty="0">
                        <a:effectLst/>
                        <a:highlight>
                          <a:srgbClr val="FFFFFF"/>
                        </a:highlight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00" marR="1143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36600">
                <a:tc>
                  <a:txBody>
                    <a:bodyPr/>
                    <a:lstStyle/>
                    <a:p>
                      <a:pPr fontAlgn="t"/>
                      <a:r>
                        <a:rPr lang="en-US" sz="1600" b="0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CO 3. </a:t>
                      </a:r>
                      <a:endParaRPr lang="en-US" sz="1600" b="0">
                        <a:effectLst/>
                        <a:highlight>
                          <a:srgbClr val="FFFFFF"/>
                        </a:highlight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fontAlgn="t"/>
                      <a:br>
                        <a:rPr lang="en-US" sz="1600" b="0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endParaRPr lang="en-US" sz="1600" b="0">
                        <a:effectLst/>
                        <a:highlight>
                          <a:srgbClr val="FFFFFF"/>
                        </a:highlight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685800" rtl="0" eaLnBrk="1" fontAlgn="t" latinLnBrk="0" hangingPunct="1"/>
                      <a:r>
                        <a:rPr lang="en-US" sz="1600" b="0" kern="1200" dirty="0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To understand the Hermite polynomial  and its  </a:t>
                      </a:r>
                    </a:p>
                    <a:p>
                      <a:pPr marL="0" algn="l" defTabSz="685800" rtl="0" eaLnBrk="1" fontAlgn="t" latinLnBrk="0" hangingPunct="1"/>
                      <a:r>
                        <a:rPr lang="en-US" sz="1600" b="0" kern="1200" dirty="0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differential equations along with the corresponding recurrence formulas of different function.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36600">
                <a:tc>
                  <a:txBody>
                    <a:bodyPr/>
                    <a:lstStyle/>
                    <a:p>
                      <a:pPr fontAlgn="t"/>
                      <a:r>
                        <a:rPr lang="en-US" sz="1600" b="0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CO 4. </a:t>
                      </a:r>
                      <a:endParaRPr lang="en-US" sz="1600" b="0">
                        <a:effectLst/>
                        <a:highlight>
                          <a:srgbClr val="FFFFFF"/>
                        </a:highlight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fontAlgn="t"/>
                      <a:br>
                        <a:rPr lang="en-US" sz="1600" b="0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endParaRPr lang="en-US" sz="1600" b="0">
                        <a:effectLst/>
                        <a:highlight>
                          <a:srgbClr val="FFFFFF"/>
                        </a:highlight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US" sz="1600" b="0" dirty="0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To understand the Laguerre polynomial  and its  </a:t>
                      </a:r>
                    </a:p>
                    <a:p>
                      <a:pPr fontAlgn="t"/>
                      <a:r>
                        <a:rPr lang="en-US" sz="1600" b="0" dirty="0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differential equations along with the corresponding recurrence formulas of different function.</a:t>
                      </a:r>
                      <a:endParaRPr lang="en-US" sz="1600" b="0" dirty="0">
                        <a:effectLst/>
                        <a:highlight>
                          <a:srgbClr val="FFFFFF"/>
                        </a:highlight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736600">
                <a:tc>
                  <a:txBody>
                    <a:bodyPr/>
                    <a:lstStyle/>
                    <a:p>
                      <a:pPr fontAlgn="t"/>
                      <a:r>
                        <a:rPr lang="en-US" sz="1600" b="0" dirty="0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CO 5.</a:t>
                      </a:r>
                      <a:endParaRPr lang="en-US" sz="1600" b="0" dirty="0">
                        <a:effectLst/>
                        <a:highlight>
                          <a:srgbClr val="FFFFFF"/>
                        </a:highlight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US" sz="1600" b="0" dirty="0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To understand the Jacobi polynomial and its </a:t>
                      </a:r>
                    </a:p>
                    <a:p>
                      <a:pPr fontAlgn="t"/>
                      <a:r>
                        <a:rPr lang="en-US" sz="1600" b="0" dirty="0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differential equations along with the corresponding recurrence formulas of different function.</a:t>
                      </a:r>
                      <a:endParaRPr lang="en-US" sz="1600" b="0" dirty="0">
                        <a:effectLst/>
                        <a:highlight>
                          <a:srgbClr val="FFFFFF"/>
                        </a:highlight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324440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ight Triangle 5"/>
          <p:cNvSpPr/>
          <p:nvPr/>
        </p:nvSpPr>
        <p:spPr>
          <a:xfrm rot="10800000">
            <a:off x="2895600" y="0"/>
            <a:ext cx="3962400" cy="4724400"/>
          </a:xfrm>
          <a:prstGeom prst="rtTriangle">
            <a:avLst/>
          </a:prstGeom>
          <a:solidFill>
            <a:srgbClr val="BC005E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ight Triangle 9"/>
          <p:cNvSpPr/>
          <p:nvPr/>
        </p:nvSpPr>
        <p:spPr>
          <a:xfrm>
            <a:off x="0" y="4419600"/>
            <a:ext cx="3962400" cy="4724400"/>
          </a:xfrm>
          <a:prstGeom prst="rtTriangle">
            <a:avLst/>
          </a:prstGeom>
          <a:solidFill>
            <a:srgbClr val="BC00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304800" y="304800"/>
            <a:ext cx="6248400" cy="8458200"/>
          </a:xfrm>
          <a:prstGeom prst="rect">
            <a:avLst/>
          </a:prstGeom>
          <a:solidFill>
            <a:schemeClr val="bg1"/>
          </a:solidFill>
          <a:ln w="7620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lvl="0">
              <a:lnSpc>
                <a:spcPct val="114000"/>
              </a:lnSpc>
            </a:pPr>
            <a:endParaRPr lang="en-US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114000"/>
              </a:lnSpc>
            </a:pPr>
            <a:endParaRPr lang="en-US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114000"/>
              </a:lnSpc>
            </a:pPr>
            <a:endParaRPr lang="en-US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114000"/>
              </a:lnSpc>
            </a:pPr>
            <a:endParaRPr lang="en-US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114000"/>
              </a:lnSpc>
            </a:pPr>
            <a:endParaRPr lang="en-US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114000"/>
              </a:lnSpc>
            </a:pPr>
            <a:r>
              <a:rPr lang="en-US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en-US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7889" name="Rectangle 1"/>
          <p:cNvSpPr>
            <a:spLocks noChangeArrowheads="1"/>
          </p:cNvSpPr>
          <p:nvPr/>
        </p:nvSpPr>
        <p:spPr bwMode="auto">
          <a:xfrm>
            <a:off x="381000" y="685800"/>
            <a:ext cx="62484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endParaRPr kumimoji="0" lang="en-US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304800"/>
            <a:ext cx="6858000" cy="44274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480861" tIns="41262" rIns="491970" bIns="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24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Course Outcomes</a:t>
            </a:r>
          </a:p>
          <a:p>
            <a:pPr algn="ctr"/>
            <a:endParaRPr lang="en-US" sz="24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dirty="0">
                <a:latin typeface="Times New Roman" pitchFamily="18" charset="0"/>
                <a:cs typeface="Times New Roman" pitchFamily="18" charset="0"/>
              </a:rPr>
              <a:t>M.Sc.- IV Sem</a:t>
            </a:r>
          </a:p>
          <a:p>
            <a:r>
              <a:rPr lang="en-US" dirty="0">
                <a:latin typeface="Times New Roman" pitchFamily="18" charset="0"/>
                <a:cs typeface="Times New Roman" pitchFamily="18" charset="0"/>
              </a:rPr>
              <a:t>Paper- 3 </a:t>
            </a:r>
            <a:r>
              <a:rPr lang="en-US" b="1" dirty="0">
                <a:latin typeface="Times New Roman" pitchFamily="18" charset="0"/>
                <a:cs typeface="Times New Roman" pitchFamily="18" charset="0"/>
              </a:rPr>
              <a:t>Operation Research-II</a:t>
            </a:r>
          </a:p>
          <a:p>
            <a:pPr lvl="0"/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en-IN" dirty="0">
                <a:latin typeface="Times New Roman" pitchFamily="18" charset="0"/>
                <a:cs typeface="Times New Roman" pitchFamily="18" charset="0"/>
              </a:rPr>
              <a:t>After completion of the course the students will be able to:</a:t>
            </a:r>
          </a:p>
          <a:p>
            <a:endParaRPr lang="en-US" sz="2400" dirty="0">
              <a:latin typeface="Times New Roman" pitchFamily="18" charset="0"/>
              <a:cs typeface="Times New Roman" pitchFamily="18" charset="0"/>
            </a:endParaRPr>
          </a:p>
          <a:p>
            <a:endParaRPr lang="en-US" sz="2400" dirty="0"/>
          </a:p>
          <a:p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endParaRPr lang="en-US" sz="2400" b="1" dirty="0">
              <a:latin typeface="Times New Roman" pitchFamily="18" charset="0"/>
              <a:cs typeface="Times New Roman" pitchFamily="18" charset="0"/>
            </a:endParaRPr>
          </a:p>
          <a:p>
            <a:endParaRPr lang="en-US" sz="2400" b="1" dirty="0">
              <a:latin typeface="Times New Roman" pitchFamily="18" charset="0"/>
              <a:cs typeface="Times New Roman" pitchFamily="18" charset="0"/>
            </a:endParaRPr>
          </a:p>
          <a:p>
            <a:pPr marR="0" lvl="0" indent="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3" name="Table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24483464"/>
              </p:ext>
            </p:extLst>
          </p:nvPr>
        </p:nvGraphicFramePr>
        <p:xfrm>
          <a:off x="647700" y="3058495"/>
          <a:ext cx="5562600" cy="27654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0421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75838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57200">
                <a:tc>
                  <a:txBody>
                    <a:bodyPr/>
                    <a:lstStyle/>
                    <a:p>
                      <a:pPr fontAlgn="t"/>
                      <a:r>
                        <a:rPr lang="en-US" sz="1600" b="0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CO 1. </a:t>
                      </a:r>
                      <a:endParaRPr lang="en-US" sz="1600" b="0">
                        <a:effectLst/>
                        <a:highlight>
                          <a:srgbClr val="FFFFFF"/>
                        </a:highlight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US" sz="1600" b="0" dirty="0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To learn linear Transportation problem: North west </a:t>
                      </a:r>
                    </a:p>
                    <a:p>
                      <a:pPr fontAlgn="t"/>
                      <a:r>
                        <a:rPr lang="en-US" sz="1600" b="0" dirty="0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corner Method</a:t>
                      </a:r>
                      <a:endParaRPr lang="en-US" sz="1600" b="0" dirty="0">
                        <a:effectLst/>
                        <a:highlight>
                          <a:srgbClr val="FFFFFF"/>
                        </a:highlight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00" marR="1143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4531">
                <a:tc>
                  <a:txBody>
                    <a:bodyPr/>
                    <a:lstStyle/>
                    <a:p>
                      <a:pPr fontAlgn="t"/>
                      <a:r>
                        <a:rPr lang="en-US" sz="1600" b="0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CO 2. </a:t>
                      </a:r>
                      <a:endParaRPr lang="en-US" sz="1600" b="0">
                        <a:effectLst/>
                        <a:highlight>
                          <a:srgbClr val="FFFFFF"/>
                        </a:highlight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US" sz="1600" b="0" dirty="0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To learn Assignment   problems, Non- Linear Programming Techniques-Kuhn-Tucker Conditions Non-negative Constraints.</a:t>
                      </a:r>
                      <a:endParaRPr lang="en-US" sz="1600" b="0" dirty="0">
                        <a:effectLst/>
                        <a:highlight>
                          <a:srgbClr val="FFFFFF"/>
                        </a:highlight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00" marR="1143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79425">
                <a:tc>
                  <a:txBody>
                    <a:bodyPr/>
                    <a:lstStyle/>
                    <a:p>
                      <a:pPr fontAlgn="t"/>
                      <a:r>
                        <a:rPr lang="en-US" sz="1600" b="0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CO 3. </a:t>
                      </a:r>
                      <a:endParaRPr lang="en-US" sz="1600" b="0">
                        <a:effectLst/>
                        <a:highlight>
                          <a:srgbClr val="FFFFFF"/>
                        </a:highlight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US" sz="1600" b="0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To learn netwark analysis.</a:t>
                      </a:r>
                      <a:endParaRPr lang="en-US" sz="1600" b="0">
                        <a:effectLst/>
                        <a:highlight>
                          <a:srgbClr val="FFFFFF"/>
                        </a:highlight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00" marR="1143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33400">
                <a:tc>
                  <a:txBody>
                    <a:bodyPr/>
                    <a:lstStyle/>
                    <a:p>
                      <a:pPr fontAlgn="t"/>
                      <a:r>
                        <a:rPr lang="en-US" sz="1600" b="0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CO 4. </a:t>
                      </a:r>
                      <a:endParaRPr lang="en-US" sz="1600" b="0">
                        <a:effectLst/>
                        <a:highlight>
                          <a:srgbClr val="FFFFFF"/>
                        </a:highlight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US" sz="1600" b="0" dirty="0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To understand the Simulation, Simulation Network and Advantage and Limitation of Simulation.</a:t>
                      </a:r>
                      <a:endParaRPr lang="en-US" sz="1600" b="0" dirty="0">
                        <a:effectLst/>
                        <a:highlight>
                          <a:srgbClr val="FFFFFF"/>
                        </a:highlight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00" marR="1143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33400">
                <a:tc>
                  <a:txBody>
                    <a:bodyPr/>
                    <a:lstStyle/>
                    <a:p>
                      <a:pPr fontAlgn="t"/>
                      <a:r>
                        <a:rPr lang="en-US" sz="1600" b="0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CO5</a:t>
                      </a:r>
                      <a:endParaRPr lang="en-US" sz="1600" b="0">
                        <a:effectLst/>
                        <a:highlight>
                          <a:srgbClr val="FFFFFF"/>
                        </a:highlight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US" sz="1600" b="0" dirty="0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To learn Game theory, Two person Zero-sum Games, Graphical solution of 2xm and mx2 games.</a:t>
                      </a:r>
                      <a:endParaRPr lang="en-US" sz="1600" b="0" dirty="0">
                        <a:effectLst/>
                        <a:highlight>
                          <a:srgbClr val="FFFFFF"/>
                        </a:highlight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00" marR="1143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86951105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ight Triangle 5"/>
          <p:cNvSpPr/>
          <p:nvPr/>
        </p:nvSpPr>
        <p:spPr>
          <a:xfrm rot="10800000">
            <a:off x="2895600" y="0"/>
            <a:ext cx="3962400" cy="4724400"/>
          </a:xfrm>
          <a:prstGeom prst="rtTriangle">
            <a:avLst/>
          </a:prstGeom>
          <a:solidFill>
            <a:srgbClr val="BC005E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ight Triangle 9"/>
          <p:cNvSpPr/>
          <p:nvPr/>
        </p:nvSpPr>
        <p:spPr>
          <a:xfrm>
            <a:off x="0" y="4419600"/>
            <a:ext cx="3962400" cy="4724400"/>
          </a:xfrm>
          <a:prstGeom prst="rtTriangle">
            <a:avLst/>
          </a:prstGeom>
          <a:solidFill>
            <a:srgbClr val="BC00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304800" y="304800"/>
            <a:ext cx="6248400" cy="8458200"/>
          </a:xfrm>
          <a:prstGeom prst="rect">
            <a:avLst/>
          </a:prstGeom>
          <a:solidFill>
            <a:schemeClr val="bg1"/>
          </a:solidFill>
          <a:ln w="7620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lvl="0">
              <a:lnSpc>
                <a:spcPct val="114000"/>
              </a:lnSpc>
            </a:pPr>
            <a:endParaRPr lang="en-US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114000"/>
              </a:lnSpc>
            </a:pPr>
            <a:endParaRPr lang="en-US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114000"/>
              </a:lnSpc>
            </a:pPr>
            <a:endParaRPr lang="en-US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114000"/>
              </a:lnSpc>
            </a:pPr>
            <a:endParaRPr lang="en-US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114000"/>
              </a:lnSpc>
            </a:pPr>
            <a:endParaRPr lang="en-US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114000"/>
              </a:lnSpc>
            </a:pPr>
            <a:r>
              <a:rPr lang="en-US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en-US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7889" name="Rectangle 1"/>
          <p:cNvSpPr>
            <a:spLocks noChangeArrowheads="1"/>
          </p:cNvSpPr>
          <p:nvPr/>
        </p:nvSpPr>
        <p:spPr bwMode="auto">
          <a:xfrm>
            <a:off x="381000" y="685800"/>
            <a:ext cx="62484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endParaRPr kumimoji="0" lang="en-US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304800"/>
            <a:ext cx="6858000" cy="378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480861" tIns="41262" rIns="491970" bIns="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24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Course Outcomes</a:t>
            </a:r>
          </a:p>
          <a:p>
            <a:pPr algn="ctr"/>
            <a:endParaRPr lang="en-US" sz="24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dirty="0">
                <a:latin typeface="Times New Roman" pitchFamily="18" charset="0"/>
                <a:cs typeface="Times New Roman" pitchFamily="18" charset="0"/>
              </a:rPr>
              <a:t>M.Sc.- I Sem</a:t>
            </a:r>
          </a:p>
          <a:p>
            <a:r>
              <a:rPr lang="en-US" dirty="0">
                <a:latin typeface="Times New Roman" pitchFamily="18" charset="0"/>
                <a:cs typeface="Times New Roman" pitchFamily="18" charset="0"/>
              </a:rPr>
              <a:t>Paper-1, </a:t>
            </a:r>
            <a:r>
              <a:rPr lang="en-US" b="1" dirty="0">
                <a:latin typeface="Times New Roman" pitchFamily="18" charset="0"/>
                <a:cs typeface="Times New Roman" pitchFamily="18" charset="0"/>
              </a:rPr>
              <a:t>Advanced Abstract Algebra-I</a:t>
            </a:r>
          </a:p>
          <a:p>
            <a:pPr lvl="0"/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en-IN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After completion of the course the students will be able to:</a:t>
            </a:r>
          </a:p>
          <a:p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endParaRPr lang="en-US" sz="2400" b="1" dirty="0">
              <a:latin typeface="Times New Roman" pitchFamily="18" charset="0"/>
              <a:cs typeface="Times New Roman" pitchFamily="18" charset="0"/>
            </a:endParaRPr>
          </a:p>
          <a:p>
            <a:endParaRPr lang="en-US" sz="2400" b="1" dirty="0">
              <a:latin typeface="Times New Roman" pitchFamily="18" charset="0"/>
              <a:cs typeface="Times New Roman" pitchFamily="18" charset="0"/>
            </a:endParaRPr>
          </a:p>
          <a:p>
            <a:pPr marR="0" lvl="0" indent="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71453112"/>
              </p:ext>
            </p:extLst>
          </p:nvPr>
        </p:nvGraphicFramePr>
        <p:xfrm>
          <a:off x="609600" y="2743200"/>
          <a:ext cx="5562600" cy="419925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0421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75838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6200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CO 1. </a:t>
                      </a:r>
                      <a:endParaRPr lang="en-US" sz="16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n-US" sz="1600" b="0" kern="1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To learn more types and properties of field extension is recognized.</a:t>
                      </a:r>
                      <a:endParaRPr lang="en-US" sz="1600" b="0" dirty="0">
                        <a:solidFill>
                          <a:schemeClr val="tx1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14300" marR="1143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3575">
                <a:tc>
                  <a:txBody>
                    <a:bodyPr/>
                    <a:lstStyle/>
                    <a:p>
                      <a:pPr lvl="0" algn="l"/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CO</a:t>
                      </a:r>
                      <a:r>
                        <a:rPr lang="en-US" sz="1600" b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2.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0" kern="1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To learn </a:t>
                      </a:r>
                      <a:r>
                        <a:rPr lang="en-US" sz="1600" b="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n</a:t>
                      </a:r>
                      <a:r>
                        <a:rPr lang="en-US" sz="160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ormal &amp; Subnormal series of groups, Composition series ,Jordan-Holder series.</a:t>
                      </a:r>
                      <a:endParaRPr lang="en-US" sz="1600" b="0" dirty="0">
                        <a:solidFill>
                          <a:schemeClr val="tx1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14300" marR="1143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36600">
                <a:tc>
                  <a:txBody>
                    <a:bodyPr/>
                    <a:lstStyle/>
                    <a:p>
                      <a:pPr lvl="0" algn="l"/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CO</a:t>
                      </a:r>
                      <a:r>
                        <a:rPr lang="en-US" sz="1600" b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3.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just">
                        <a:lnSpc>
                          <a:spcPct val="100000"/>
                        </a:lnSpc>
                        <a:spcAft>
                          <a:spcPts val="1000"/>
                        </a:spcAft>
                        <a:buFont typeface="+mj-lt"/>
                        <a:buNone/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To recall linear transformation, Canonical form and nilpotent transformation.</a:t>
                      </a:r>
                      <a:endParaRPr lang="en-US" sz="1600" b="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14300" marR="1143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3472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CO</a:t>
                      </a:r>
                      <a:r>
                        <a:rPr lang="en-US" sz="1600" b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4.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To recall properties of group specially normal series and use of series in Jorden Holder Theorem.</a:t>
                      </a:r>
                    </a:p>
                    <a:p>
                      <a:pPr marL="0" lvl="0" indent="0" algn="just">
                        <a:lnSpc>
                          <a:spcPct val="100000"/>
                        </a:lnSpc>
                        <a:spcAft>
                          <a:spcPts val="1000"/>
                        </a:spcAft>
                        <a:buFont typeface="+mj-lt"/>
                        <a:buNone/>
                      </a:pPr>
                      <a:endParaRPr lang="en-US" sz="1600" b="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14300" marR="1143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93472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CO</a:t>
                      </a:r>
                      <a:r>
                        <a:rPr lang="en-US" sz="1600" b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5.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To recall module, Noetherian, Artinian modules and examples, Hilbert Basis Theorem.</a:t>
                      </a:r>
                      <a:r>
                        <a:rPr lang="en-US" sz="160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600" kern="120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Automorphism of extension, Galois extension. </a:t>
                      </a:r>
                    </a:p>
                    <a:p>
                      <a:pPr marL="0" lvl="0" indent="0" algn="just">
                        <a:lnSpc>
                          <a:spcPct val="100000"/>
                        </a:lnSpc>
                        <a:spcAft>
                          <a:spcPts val="1000"/>
                        </a:spcAft>
                        <a:buFont typeface="+mj-lt"/>
                        <a:buNone/>
                      </a:pPr>
                      <a:endParaRPr lang="en-US" sz="1600" b="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14300" marR="1143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6750636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ight Triangle 5"/>
          <p:cNvSpPr/>
          <p:nvPr/>
        </p:nvSpPr>
        <p:spPr>
          <a:xfrm rot="10800000">
            <a:off x="2895600" y="0"/>
            <a:ext cx="3962400" cy="4724400"/>
          </a:xfrm>
          <a:prstGeom prst="rtTriangle">
            <a:avLst/>
          </a:prstGeom>
          <a:solidFill>
            <a:srgbClr val="BC005E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ight Triangle 9"/>
          <p:cNvSpPr/>
          <p:nvPr/>
        </p:nvSpPr>
        <p:spPr>
          <a:xfrm>
            <a:off x="0" y="4419600"/>
            <a:ext cx="3962400" cy="4724400"/>
          </a:xfrm>
          <a:prstGeom prst="rtTriangle">
            <a:avLst/>
          </a:prstGeom>
          <a:solidFill>
            <a:srgbClr val="BC00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304800" y="304800"/>
            <a:ext cx="6248400" cy="8458200"/>
          </a:xfrm>
          <a:prstGeom prst="rect">
            <a:avLst/>
          </a:prstGeom>
          <a:solidFill>
            <a:schemeClr val="bg1"/>
          </a:solidFill>
          <a:ln w="7620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lvl="0">
              <a:lnSpc>
                <a:spcPct val="114000"/>
              </a:lnSpc>
            </a:pPr>
            <a:endParaRPr lang="en-US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114000"/>
              </a:lnSpc>
            </a:pPr>
            <a:endParaRPr lang="en-US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114000"/>
              </a:lnSpc>
            </a:pPr>
            <a:endParaRPr lang="en-US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114000"/>
              </a:lnSpc>
            </a:pPr>
            <a:endParaRPr lang="en-US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114000"/>
              </a:lnSpc>
            </a:pPr>
            <a:endParaRPr lang="en-US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114000"/>
              </a:lnSpc>
            </a:pPr>
            <a:r>
              <a:rPr lang="en-US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en-US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7889" name="Rectangle 1"/>
          <p:cNvSpPr>
            <a:spLocks noChangeArrowheads="1"/>
          </p:cNvSpPr>
          <p:nvPr/>
        </p:nvSpPr>
        <p:spPr bwMode="auto">
          <a:xfrm>
            <a:off x="381000" y="685800"/>
            <a:ext cx="62484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endParaRPr kumimoji="0" lang="en-US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304800"/>
            <a:ext cx="6858000" cy="39658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480861" tIns="41262" rIns="491970" bIns="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24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Course Outcomes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  <a:p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dirty="0">
                <a:latin typeface="Times New Roman" pitchFamily="18" charset="0"/>
                <a:cs typeface="Times New Roman" pitchFamily="18" charset="0"/>
              </a:rPr>
              <a:t>M.Sc.- IV Sem</a:t>
            </a:r>
          </a:p>
          <a:p>
            <a:r>
              <a:rPr lang="en-US" dirty="0">
                <a:latin typeface="Times New Roman" pitchFamily="18" charset="0"/>
                <a:cs typeface="Times New Roman" pitchFamily="18" charset="0"/>
              </a:rPr>
              <a:t>Paper-4 </a:t>
            </a:r>
            <a:r>
              <a:rPr lang="en-US" b="1" dirty="0">
                <a:latin typeface="Times New Roman" pitchFamily="18" charset="0"/>
                <a:cs typeface="Times New Roman" pitchFamily="18" charset="0"/>
              </a:rPr>
              <a:t>Integral Transform-II</a:t>
            </a:r>
          </a:p>
          <a:p>
            <a:pPr lvl="0"/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en-IN" dirty="0">
                <a:latin typeface="Times New Roman" pitchFamily="18" charset="0"/>
                <a:cs typeface="Times New Roman" pitchFamily="18" charset="0"/>
              </a:rPr>
              <a:t>After completion of the course the students will be able to:</a:t>
            </a:r>
          </a:p>
          <a:p>
            <a:endParaRPr lang="en-US" sz="24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endParaRPr lang="en-US" sz="2400" b="1" dirty="0">
              <a:latin typeface="Times New Roman" pitchFamily="18" charset="0"/>
              <a:cs typeface="Times New Roman" pitchFamily="18" charset="0"/>
            </a:endParaRPr>
          </a:p>
          <a:p>
            <a:endParaRPr lang="en-US" sz="2400" b="1" dirty="0">
              <a:latin typeface="Times New Roman" pitchFamily="18" charset="0"/>
              <a:cs typeface="Times New Roman" pitchFamily="18" charset="0"/>
            </a:endParaRPr>
          </a:p>
          <a:p>
            <a:pPr marR="0" lvl="0" indent="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3" name="Table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52854616"/>
              </p:ext>
            </p:extLst>
          </p:nvPr>
        </p:nvGraphicFramePr>
        <p:xfrm>
          <a:off x="647700" y="2993297"/>
          <a:ext cx="5562600" cy="30006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0421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75838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21632">
                <a:tc>
                  <a:txBody>
                    <a:bodyPr/>
                    <a:lstStyle/>
                    <a:p>
                      <a:pPr fontAlgn="t"/>
                      <a:r>
                        <a:rPr lang="en-US" sz="1600" b="0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CO 1. </a:t>
                      </a:r>
                      <a:endParaRPr lang="en-US" sz="1600" b="0">
                        <a:effectLst/>
                        <a:highlight>
                          <a:srgbClr val="FFFFFF"/>
                        </a:highlight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US" sz="1600" b="0" dirty="0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To understand the Fourier transform and its properties and will be able to solve the examples based on it.</a:t>
                      </a:r>
                      <a:endParaRPr lang="en-US" sz="1600" b="0" dirty="0">
                        <a:effectLst/>
                        <a:highlight>
                          <a:srgbClr val="FFFFFF"/>
                        </a:highlight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00" marR="1143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6884">
                <a:tc>
                  <a:txBody>
                    <a:bodyPr/>
                    <a:lstStyle/>
                    <a:p>
                      <a:pPr fontAlgn="t"/>
                      <a:r>
                        <a:rPr lang="en-US" sz="1600" b="0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CO 2. </a:t>
                      </a:r>
                      <a:endParaRPr lang="en-US" sz="1600" b="0">
                        <a:effectLst/>
                        <a:highlight>
                          <a:srgbClr val="FFFFFF"/>
                        </a:highlight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US" sz="1600" b="0" dirty="0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To understand the Finite  Fourier integral.</a:t>
                      </a:r>
                      <a:endParaRPr lang="en-US" sz="1600" b="0" dirty="0">
                        <a:effectLst/>
                        <a:highlight>
                          <a:srgbClr val="FFFFFF"/>
                        </a:highlight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00" marR="1143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05523">
                <a:tc>
                  <a:txBody>
                    <a:bodyPr/>
                    <a:lstStyle/>
                    <a:p>
                      <a:pPr fontAlgn="t"/>
                      <a:r>
                        <a:rPr lang="en-US" sz="1600" b="0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CO3</a:t>
                      </a:r>
                      <a:endParaRPr lang="en-US" sz="1600" b="0">
                        <a:effectLst/>
                        <a:highlight>
                          <a:srgbClr val="FFFFFF"/>
                        </a:highlight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US" sz="1600" b="0" dirty="0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To understand the Parseval's Identify  for  Fourier series </a:t>
                      </a:r>
                    </a:p>
                    <a:p>
                      <a:pPr fontAlgn="t"/>
                      <a:r>
                        <a:rPr lang="en-US" sz="1600" b="0" dirty="0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Fourier transform .</a:t>
                      </a:r>
                      <a:endParaRPr lang="en-US" sz="1600" b="0" dirty="0">
                        <a:effectLst/>
                        <a:highlight>
                          <a:srgbClr val="FFFFFF"/>
                        </a:highlight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00" marR="1143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4313723"/>
                  </a:ext>
                </a:extLst>
              </a:tr>
              <a:tr h="292835">
                <a:tc>
                  <a:txBody>
                    <a:bodyPr/>
                    <a:lstStyle/>
                    <a:p>
                      <a:pPr fontAlgn="t"/>
                      <a:r>
                        <a:rPr lang="en-US" sz="1600" b="0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CO4</a:t>
                      </a:r>
                      <a:endParaRPr lang="en-US" sz="1600" b="0">
                        <a:effectLst/>
                        <a:highlight>
                          <a:srgbClr val="FFFFFF"/>
                        </a:highlight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US" sz="1600" b="0" dirty="0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To understand the application for Fourier .</a:t>
                      </a:r>
                      <a:endParaRPr lang="en-US" sz="1600" b="0" dirty="0">
                        <a:effectLst/>
                        <a:highlight>
                          <a:srgbClr val="FFFFFF"/>
                        </a:highlight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00" marR="1143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57514171"/>
                  </a:ext>
                </a:extLst>
              </a:tr>
              <a:tr h="605523">
                <a:tc>
                  <a:txBody>
                    <a:bodyPr/>
                    <a:lstStyle/>
                    <a:p>
                      <a:pPr fontAlgn="t"/>
                      <a:r>
                        <a:rPr lang="en-US" sz="1600" b="0" dirty="0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CO 5</a:t>
                      </a:r>
                      <a:endParaRPr lang="en-US" sz="1600" b="0" dirty="0">
                        <a:effectLst/>
                        <a:highlight>
                          <a:srgbClr val="FFFFFF"/>
                        </a:highlight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US" sz="1600" b="0" dirty="0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To understand the Hankel and Mellin transform Fourier </a:t>
                      </a:r>
                    </a:p>
                    <a:p>
                      <a:pPr fontAlgn="t"/>
                      <a:r>
                        <a:rPr lang="en-US" sz="1600" b="0" dirty="0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transform and its properties and will be able to solve </a:t>
                      </a:r>
                    </a:p>
                    <a:p>
                      <a:pPr fontAlgn="t"/>
                      <a:r>
                        <a:rPr lang="en-US" sz="1600" b="0" dirty="0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the examples based on it.</a:t>
                      </a:r>
                      <a:endParaRPr lang="en-US" sz="1600" b="0" dirty="0">
                        <a:effectLst/>
                        <a:highlight>
                          <a:srgbClr val="FFFFFF"/>
                        </a:highlight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00" marR="1143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089012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ight Triangle 5"/>
          <p:cNvSpPr/>
          <p:nvPr/>
        </p:nvSpPr>
        <p:spPr>
          <a:xfrm rot="10800000">
            <a:off x="2895600" y="0"/>
            <a:ext cx="3962400" cy="4724400"/>
          </a:xfrm>
          <a:prstGeom prst="rtTriangle">
            <a:avLst/>
          </a:prstGeom>
          <a:solidFill>
            <a:srgbClr val="BC005E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ight Triangle 9"/>
          <p:cNvSpPr/>
          <p:nvPr/>
        </p:nvSpPr>
        <p:spPr>
          <a:xfrm>
            <a:off x="0" y="4419600"/>
            <a:ext cx="3962400" cy="4724400"/>
          </a:xfrm>
          <a:prstGeom prst="rtTriangle">
            <a:avLst/>
          </a:prstGeom>
          <a:solidFill>
            <a:srgbClr val="BC00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304800" y="304800"/>
            <a:ext cx="6248400" cy="8458200"/>
          </a:xfrm>
          <a:prstGeom prst="rect">
            <a:avLst/>
          </a:prstGeom>
          <a:solidFill>
            <a:schemeClr val="bg1"/>
          </a:solidFill>
          <a:ln w="7620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lvl="0">
              <a:lnSpc>
                <a:spcPct val="114000"/>
              </a:lnSpc>
            </a:pPr>
            <a:endParaRPr lang="en-US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114000"/>
              </a:lnSpc>
            </a:pPr>
            <a:endParaRPr lang="en-US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114000"/>
              </a:lnSpc>
            </a:pPr>
            <a:endParaRPr lang="en-US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114000"/>
              </a:lnSpc>
            </a:pPr>
            <a:endParaRPr lang="en-US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114000"/>
              </a:lnSpc>
            </a:pPr>
            <a:endParaRPr lang="en-US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114000"/>
              </a:lnSpc>
            </a:pPr>
            <a:r>
              <a:rPr lang="en-US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en-US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7889" name="Rectangle 1"/>
          <p:cNvSpPr>
            <a:spLocks noChangeArrowheads="1"/>
          </p:cNvSpPr>
          <p:nvPr/>
        </p:nvSpPr>
        <p:spPr bwMode="auto">
          <a:xfrm>
            <a:off x="381000" y="685800"/>
            <a:ext cx="62484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endParaRPr kumimoji="0" lang="en-US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304800"/>
            <a:ext cx="6858000" cy="43351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480861" tIns="41262" rIns="491970" bIns="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24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Course Outcomes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  <a:p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dirty="0">
                <a:latin typeface="Times New Roman" pitchFamily="18" charset="0"/>
                <a:cs typeface="Times New Roman" pitchFamily="18" charset="0"/>
              </a:rPr>
              <a:t>M.Sc.- IV Sem</a:t>
            </a:r>
          </a:p>
          <a:p>
            <a:r>
              <a:rPr lang="en-US" dirty="0">
                <a:latin typeface="Times New Roman" pitchFamily="18" charset="0"/>
                <a:cs typeface="Times New Roman" pitchFamily="18" charset="0"/>
              </a:rPr>
              <a:t>Paper-5 </a:t>
            </a:r>
            <a:r>
              <a:rPr lang="en-US" b="1" dirty="0">
                <a:latin typeface="Times New Roman" pitchFamily="18" charset="0"/>
                <a:cs typeface="Times New Roman" pitchFamily="18" charset="0"/>
              </a:rPr>
              <a:t>Integration Theory- II</a:t>
            </a:r>
          </a:p>
          <a:p>
            <a:pPr lvl="0"/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en-IN" dirty="0">
                <a:latin typeface="Times New Roman" pitchFamily="18" charset="0"/>
                <a:cs typeface="Times New Roman" pitchFamily="18" charset="0"/>
              </a:rPr>
              <a:t>After completion of the course the students will be able to:</a:t>
            </a:r>
          </a:p>
          <a:p>
            <a:endParaRPr lang="en-US" sz="2400" dirty="0">
              <a:latin typeface="Times New Roman" pitchFamily="18" charset="0"/>
              <a:cs typeface="Times New Roman" pitchFamily="18" charset="0"/>
            </a:endParaRPr>
          </a:p>
          <a:p>
            <a:endParaRPr lang="en-US" sz="2400" dirty="0"/>
          </a:p>
          <a:p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endParaRPr lang="en-US" sz="2400" b="1" dirty="0">
              <a:latin typeface="Times New Roman" pitchFamily="18" charset="0"/>
              <a:cs typeface="Times New Roman" pitchFamily="18" charset="0"/>
            </a:endParaRPr>
          </a:p>
          <a:p>
            <a:endParaRPr lang="en-US" sz="2400" b="1" dirty="0">
              <a:latin typeface="Times New Roman" pitchFamily="18" charset="0"/>
              <a:cs typeface="Times New Roman" pitchFamily="18" charset="0"/>
            </a:endParaRPr>
          </a:p>
          <a:p>
            <a:pPr marR="0" lvl="0" indent="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3" name="Table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11754042"/>
              </p:ext>
            </p:extLst>
          </p:nvPr>
        </p:nvGraphicFramePr>
        <p:xfrm>
          <a:off x="685800" y="2743200"/>
          <a:ext cx="5762625" cy="283133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0421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95840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52926">
                <a:tc>
                  <a:txBody>
                    <a:bodyPr/>
                    <a:lstStyle/>
                    <a:p>
                      <a:pPr fontAlgn="t"/>
                      <a:r>
                        <a:rPr lang="en-US" sz="1600" b="0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CO 1. </a:t>
                      </a:r>
                      <a:endParaRPr lang="en-US" sz="1600" b="0">
                        <a:effectLst/>
                        <a:highlight>
                          <a:srgbClr val="FFFFFF"/>
                        </a:highlight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US" sz="1600" b="0" dirty="0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To learn the General Measurable Functions.</a:t>
                      </a:r>
                      <a:endParaRPr lang="en-US" sz="1600" b="0" dirty="0">
                        <a:effectLst/>
                        <a:highlight>
                          <a:srgbClr val="FFFFFF"/>
                        </a:highlight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00" marR="1143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3575">
                <a:tc>
                  <a:txBody>
                    <a:bodyPr/>
                    <a:lstStyle/>
                    <a:p>
                      <a:pPr fontAlgn="t"/>
                      <a:r>
                        <a:rPr lang="en-US" sz="1600" b="0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CO 2. </a:t>
                      </a:r>
                      <a:endParaRPr lang="en-US" sz="1600" b="0">
                        <a:effectLst/>
                        <a:highlight>
                          <a:srgbClr val="FFFFFF"/>
                        </a:highlight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>
                        <a:tabLst>
                          <a:tab pos="3143250" algn="l"/>
                        </a:tabLst>
                      </a:pPr>
                      <a:r>
                        <a:rPr lang="en-US" sz="1600" b="0" kern="1200" dirty="0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To understand  the uniformly integrable and tight sequence of Functions.</a:t>
                      </a:r>
                    </a:p>
                  </a:txBody>
                  <a:tcPr marL="114300" marR="1143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63575">
                <a:tc>
                  <a:txBody>
                    <a:bodyPr/>
                    <a:lstStyle/>
                    <a:p>
                      <a:pPr fontAlgn="t"/>
                      <a:r>
                        <a:rPr lang="en-US" sz="1600" b="0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CO3</a:t>
                      </a:r>
                      <a:endParaRPr lang="en-US" sz="1600" b="0">
                        <a:effectLst/>
                        <a:highlight>
                          <a:srgbClr val="FFFFFF"/>
                        </a:highlight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US" sz="1600" b="0" dirty="0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To learn the product Measure, Theorems of </a:t>
                      </a:r>
                      <a:r>
                        <a:rPr lang="en-US" sz="1600" b="0" dirty="0" err="1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Fubini</a:t>
                      </a:r>
                      <a:r>
                        <a:rPr lang="en-US" sz="1600" b="0" dirty="0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and Tonelli.</a:t>
                      </a:r>
                      <a:endParaRPr lang="en-US" sz="1600" b="0" dirty="0">
                        <a:effectLst/>
                        <a:highlight>
                          <a:srgbClr val="FFFFFF"/>
                        </a:highlight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00" marR="1143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86553711"/>
                  </a:ext>
                </a:extLst>
              </a:tr>
              <a:tr h="318637">
                <a:tc>
                  <a:txBody>
                    <a:bodyPr/>
                    <a:lstStyle/>
                    <a:p>
                      <a:pPr fontAlgn="t"/>
                      <a:r>
                        <a:rPr lang="en-US" sz="1600" b="0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CO4</a:t>
                      </a:r>
                      <a:endParaRPr lang="en-US" sz="1600" b="0">
                        <a:effectLst/>
                        <a:highlight>
                          <a:srgbClr val="FFFFFF"/>
                        </a:highlight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US" sz="1600" b="0" dirty="0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To understand the Lebesgue Measures on Rn and its </a:t>
                      </a:r>
                    </a:p>
                    <a:p>
                      <a:pPr fontAlgn="t"/>
                      <a:r>
                        <a:rPr lang="en-US" sz="1600" b="0" dirty="0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regularity </a:t>
                      </a:r>
                      <a:endParaRPr lang="en-US" sz="1600" b="0" dirty="0">
                        <a:effectLst/>
                        <a:highlight>
                          <a:srgbClr val="FFFFFF"/>
                        </a:highlight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00" marR="1143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51628758"/>
                  </a:ext>
                </a:extLst>
              </a:tr>
              <a:tr h="663575">
                <a:tc>
                  <a:txBody>
                    <a:bodyPr/>
                    <a:lstStyle/>
                    <a:p>
                      <a:pPr fontAlgn="t"/>
                      <a:r>
                        <a:rPr lang="en-US" sz="1600" b="0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CO5</a:t>
                      </a:r>
                      <a:endParaRPr lang="en-US" sz="1600" b="0">
                        <a:effectLst/>
                        <a:highlight>
                          <a:srgbClr val="FFFFFF"/>
                        </a:highlight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US" sz="1600" b="0" dirty="0">
                          <a:solidFill>
                            <a:srgbClr val="000000"/>
                          </a:solidFill>
                          <a:effectLst/>
                          <a:highlight>
                            <a:srgbClr val="FFFFFF"/>
                          </a:highlight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To learn the construction of Radon Measure, Reisz Markov Theorem.</a:t>
                      </a:r>
                      <a:endParaRPr lang="en-US" sz="1600" b="0" dirty="0">
                        <a:effectLst/>
                        <a:highlight>
                          <a:srgbClr val="FFFFFF"/>
                        </a:highlight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00" marR="1143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1604415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ight Triangle 5"/>
          <p:cNvSpPr/>
          <p:nvPr/>
        </p:nvSpPr>
        <p:spPr>
          <a:xfrm rot="10800000">
            <a:off x="2895600" y="0"/>
            <a:ext cx="3962400" cy="4724400"/>
          </a:xfrm>
          <a:prstGeom prst="rtTriangle">
            <a:avLst/>
          </a:prstGeom>
          <a:solidFill>
            <a:srgbClr val="BC005E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ight Triangle 9"/>
          <p:cNvSpPr/>
          <p:nvPr/>
        </p:nvSpPr>
        <p:spPr>
          <a:xfrm>
            <a:off x="0" y="4419600"/>
            <a:ext cx="3962400" cy="4724400"/>
          </a:xfrm>
          <a:prstGeom prst="rtTriangle">
            <a:avLst/>
          </a:prstGeom>
          <a:solidFill>
            <a:srgbClr val="BC00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304800" y="381000"/>
            <a:ext cx="6248400" cy="8458200"/>
          </a:xfrm>
          <a:prstGeom prst="rect">
            <a:avLst/>
          </a:prstGeom>
          <a:solidFill>
            <a:schemeClr val="bg1"/>
          </a:solidFill>
          <a:ln w="7620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lvl="0">
              <a:lnSpc>
                <a:spcPct val="114000"/>
              </a:lnSpc>
            </a:pPr>
            <a:endParaRPr lang="en-US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114000"/>
              </a:lnSpc>
            </a:pPr>
            <a:endParaRPr lang="en-US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114000"/>
              </a:lnSpc>
            </a:pPr>
            <a:endParaRPr lang="en-US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114000"/>
              </a:lnSpc>
            </a:pPr>
            <a:endParaRPr lang="en-US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114000"/>
              </a:lnSpc>
            </a:pPr>
            <a:endParaRPr lang="en-US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114000"/>
              </a:lnSpc>
            </a:pPr>
            <a:r>
              <a:rPr lang="en-US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en-US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7889" name="Rectangle 1"/>
          <p:cNvSpPr>
            <a:spLocks noChangeArrowheads="1"/>
          </p:cNvSpPr>
          <p:nvPr/>
        </p:nvSpPr>
        <p:spPr bwMode="auto">
          <a:xfrm>
            <a:off x="381000" y="685800"/>
            <a:ext cx="62484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endParaRPr kumimoji="0" lang="en-US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304800"/>
            <a:ext cx="6858000" cy="3596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480861" tIns="41262" rIns="491970" bIns="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24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		</a:t>
            </a:r>
            <a:r>
              <a:rPr lang="en-US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Course Outcomes</a:t>
            </a:r>
          </a:p>
          <a:p>
            <a:r>
              <a:rPr lang="en-US" dirty="0">
                <a:latin typeface="Times New Roman" pitchFamily="18" charset="0"/>
                <a:cs typeface="Times New Roman" pitchFamily="18" charset="0"/>
              </a:rPr>
              <a:t>M.Sc.- I Sem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dirty="0">
                <a:latin typeface="Times New Roman" pitchFamily="18" charset="0"/>
                <a:cs typeface="Times New Roman" pitchFamily="18" charset="0"/>
              </a:rPr>
              <a:t>Paper-2 </a:t>
            </a:r>
            <a:r>
              <a:rPr lang="en-US" b="1" dirty="0">
                <a:latin typeface="Times New Roman" pitchFamily="18" charset="0"/>
                <a:cs typeface="Times New Roman" pitchFamily="18" charset="0"/>
              </a:rPr>
              <a:t>Real Analysis-I</a:t>
            </a:r>
          </a:p>
          <a:p>
            <a:pPr lvl="0"/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en-IN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After completion of the course the students will be able to:</a:t>
            </a:r>
          </a:p>
          <a:p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endParaRPr lang="en-US" sz="2400" b="1" dirty="0">
              <a:latin typeface="Times New Roman" pitchFamily="18" charset="0"/>
              <a:cs typeface="Times New Roman" pitchFamily="18" charset="0"/>
            </a:endParaRPr>
          </a:p>
          <a:p>
            <a:endParaRPr lang="en-US" sz="2400" b="1" dirty="0">
              <a:latin typeface="Times New Roman" pitchFamily="18" charset="0"/>
              <a:cs typeface="Times New Roman" pitchFamily="18" charset="0"/>
            </a:endParaRPr>
          </a:p>
          <a:p>
            <a:pPr marR="0" lvl="0" indent="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3" name="Table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80923399"/>
              </p:ext>
            </p:extLst>
          </p:nvPr>
        </p:nvGraphicFramePr>
        <p:xfrm>
          <a:off x="685800" y="2667000"/>
          <a:ext cx="5562600" cy="3652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0421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75838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6200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CO 1. </a:t>
                      </a:r>
                      <a:endParaRPr lang="en-US" sz="16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n-US" sz="1600" b="0" kern="1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To understand Riemann-</a:t>
                      </a:r>
                      <a:r>
                        <a:rPr lang="en-US" sz="1600" b="0" kern="1200" dirty="0" err="1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Stieljes</a:t>
                      </a:r>
                      <a:r>
                        <a:rPr lang="en-US" sz="1600" b="0" kern="1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integral and its properties.</a:t>
                      </a:r>
                      <a:endParaRPr lang="en-US" sz="1600" b="0" dirty="0">
                        <a:solidFill>
                          <a:schemeClr val="tx1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14300" marR="1143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3575">
                <a:tc>
                  <a:txBody>
                    <a:bodyPr/>
                    <a:lstStyle/>
                    <a:p>
                      <a:pPr lvl="0" algn="l"/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CO</a:t>
                      </a:r>
                      <a:r>
                        <a:rPr lang="en-US" sz="1600" b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2.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To learn sequences and series of functions and their convergences.</a:t>
                      </a:r>
                    </a:p>
                  </a:txBody>
                  <a:tcPr marL="114300" marR="1143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31825">
                <a:tc>
                  <a:txBody>
                    <a:bodyPr/>
                    <a:lstStyle/>
                    <a:p>
                      <a:pPr lvl="0" algn="l"/>
                      <a:r>
                        <a:rPr lang="en-US" sz="1600" b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CO 3.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n-US" sz="1600" b="0" kern="1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To understand the notions of continuity, differentiation and integration of real functions.</a:t>
                      </a:r>
                    </a:p>
                  </a:txBody>
                  <a:tcPr marL="114300" marR="1143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92684048"/>
                  </a:ext>
                </a:extLst>
              </a:tr>
              <a:tr h="736600">
                <a:tc>
                  <a:txBody>
                    <a:bodyPr/>
                    <a:lstStyle/>
                    <a:p>
                      <a:pPr lvl="0" algn="l"/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CO</a:t>
                      </a:r>
                      <a:r>
                        <a:rPr lang="en-US" sz="1600" b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4.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To learn function of several variables derivatives of higher order.</a:t>
                      </a:r>
                    </a:p>
                    <a:p>
                      <a:pPr marL="0" lvl="0" indent="0" algn="just">
                        <a:lnSpc>
                          <a:spcPct val="100000"/>
                        </a:lnSpc>
                        <a:spcAft>
                          <a:spcPts val="1000"/>
                        </a:spcAft>
                        <a:buFont typeface="+mj-lt"/>
                        <a:buNone/>
                      </a:pPr>
                      <a:endParaRPr lang="en-US" sz="1600" b="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14300" marR="1143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36600">
                <a:tc>
                  <a:txBody>
                    <a:bodyPr/>
                    <a:lstStyle/>
                    <a:p>
                      <a:pPr lvl="0" algn="l"/>
                      <a:r>
                        <a:rPr lang="en-US" sz="1600" b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CO 5.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just">
                        <a:lnSpc>
                          <a:spcPct val="100000"/>
                        </a:lnSpc>
                        <a:spcAft>
                          <a:spcPts val="1000"/>
                        </a:spcAft>
                        <a:buFont typeface="+mj-lt"/>
                        <a:buNone/>
                      </a:pPr>
                      <a:r>
                        <a:rPr lang="en-US" sz="1600" b="0" kern="1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To learn integration of vector valued functions, rectifiable curves.</a:t>
                      </a:r>
                    </a:p>
                  </a:txBody>
                  <a:tcPr marL="114300" marR="1143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79301803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ight Triangle 5"/>
          <p:cNvSpPr/>
          <p:nvPr/>
        </p:nvSpPr>
        <p:spPr>
          <a:xfrm rot="10800000">
            <a:off x="2895600" y="0"/>
            <a:ext cx="3962400" cy="4724400"/>
          </a:xfrm>
          <a:prstGeom prst="rtTriangle">
            <a:avLst/>
          </a:prstGeom>
          <a:solidFill>
            <a:srgbClr val="BC005E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ight Triangle 9"/>
          <p:cNvSpPr/>
          <p:nvPr/>
        </p:nvSpPr>
        <p:spPr>
          <a:xfrm>
            <a:off x="0" y="4419600"/>
            <a:ext cx="3962400" cy="4724400"/>
          </a:xfrm>
          <a:prstGeom prst="rtTriangle">
            <a:avLst/>
          </a:prstGeom>
          <a:solidFill>
            <a:srgbClr val="BC00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304800" y="304800"/>
            <a:ext cx="6248400" cy="8458200"/>
          </a:xfrm>
          <a:prstGeom prst="rect">
            <a:avLst/>
          </a:prstGeom>
          <a:solidFill>
            <a:schemeClr val="bg1"/>
          </a:solidFill>
          <a:ln w="7620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lvl="0">
              <a:lnSpc>
                <a:spcPct val="114000"/>
              </a:lnSpc>
            </a:pPr>
            <a:endParaRPr lang="en-US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114000"/>
              </a:lnSpc>
            </a:pPr>
            <a:endParaRPr lang="en-US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114000"/>
              </a:lnSpc>
            </a:pPr>
            <a:endParaRPr lang="en-US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114000"/>
              </a:lnSpc>
            </a:pPr>
            <a:endParaRPr lang="en-US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114000"/>
              </a:lnSpc>
            </a:pPr>
            <a:endParaRPr lang="en-US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114000"/>
              </a:lnSpc>
            </a:pPr>
            <a:r>
              <a:rPr lang="en-US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en-US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7889" name="Rectangle 1"/>
          <p:cNvSpPr>
            <a:spLocks noChangeArrowheads="1"/>
          </p:cNvSpPr>
          <p:nvPr/>
        </p:nvSpPr>
        <p:spPr bwMode="auto">
          <a:xfrm>
            <a:off x="381000" y="685800"/>
            <a:ext cx="62484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endParaRPr kumimoji="0" lang="en-US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304800"/>
            <a:ext cx="6858000" cy="36888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480861" tIns="41262" rIns="491970" bIns="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en-US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		</a:t>
            </a:r>
          </a:p>
          <a:p>
            <a:pPr algn="ctr"/>
            <a:r>
              <a:rPr lang="en-US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		Course Outcomes</a:t>
            </a:r>
            <a:endParaRPr lang="en-US" sz="2400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dirty="0">
                <a:latin typeface="Times New Roman" pitchFamily="18" charset="0"/>
                <a:cs typeface="Times New Roman" pitchFamily="18" charset="0"/>
              </a:rPr>
              <a:t>M.Sc.- I Sem</a:t>
            </a:r>
          </a:p>
          <a:p>
            <a:r>
              <a:rPr lang="en-US" dirty="0">
                <a:latin typeface="Times New Roman" pitchFamily="18" charset="0"/>
                <a:cs typeface="Times New Roman" pitchFamily="18" charset="0"/>
              </a:rPr>
              <a:t>Paper-3 </a:t>
            </a:r>
            <a:r>
              <a:rPr lang="en-US" b="1" dirty="0">
                <a:latin typeface="Times New Roman" pitchFamily="18" charset="0"/>
                <a:cs typeface="Times New Roman" pitchFamily="18" charset="0"/>
              </a:rPr>
              <a:t>Topology-I</a:t>
            </a:r>
          </a:p>
          <a:p>
            <a:pPr lvl="0"/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en-IN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After completion of the course the students will be able to:</a:t>
            </a:r>
          </a:p>
          <a:p>
            <a:endParaRPr lang="en-US" sz="24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endParaRPr lang="en-US" sz="2400" b="1" dirty="0">
              <a:latin typeface="Times New Roman" pitchFamily="18" charset="0"/>
              <a:cs typeface="Times New Roman" pitchFamily="18" charset="0"/>
            </a:endParaRPr>
          </a:p>
          <a:p>
            <a:endParaRPr lang="en-US" sz="2400" b="1" dirty="0">
              <a:latin typeface="Times New Roman" pitchFamily="18" charset="0"/>
              <a:cs typeface="Times New Roman" pitchFamily="18" charset="0"/>
            </a:endParaRPr>
          </a:p>
          <a:p>
            <a:pPr marR="0" lvl="0" indent="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3" name="Table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13300768"/>
              </p:ext>
            </p:extLst>
          </p:nvPr>
        </p:nvGraphicFramePr>
        <p:xfrm>
          <a:off x="609600" y="2590800"/>
          <a:ext cx="5695950" cy="290502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2349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8724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3543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CO 1. </a:t>
                      </a:r>
                      <a:endParaRPr lang="en-US" sz="18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n-US" sz="1800" b="0" kern="1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To learn the concept of separation axioms connectedness, compactness and related topics.</a:t>
                      </a:r>
                    </a:p>
                  </a:txBody>
                  <a:tcPr marL="114300" marR="1143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7144">
                <a:tc>
                  <a:txBody>
                    <a:bodyPr/>
                    <a:lstStyle/>
                    <a:p>
                      <a:pPr lvl="0" algn="l"/>
                      <a:r>
                        <a:rPr kumimoji="0" lang="en-US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CO</a:t>
                      </a:r>
                      <a:r>
                        <a:rPr lang="en-US" sz="1800" b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2.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To understand the product topology.</a:t>
                      </a:r>
                    </a:p>
                  </a:txBody>
                  <a:tcPr marL="114300" marR="1143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56002">
                <a:tc>
                  <a:txBody>
                    <a:bodyPr/>
                    <a:lstStyle/>
                    <a:p>
                      <a:pPr lvl="0" algn="l"/>
                      <a:r>
                        <a:rPr kumimoji="0" lang="en-US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CO</a:t>
                      </a:r>
                      <a:r>
                        <a:rPr lang="en-US" sz="1800" b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3.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To understand nets, filters and fundamental group and covering space.</a:t>
                      </a:r>
                    </a:p>
                  </a:txBody>
                  <a:tcPr marL="114300" marR="1143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92623">
                <a:tc>
                  <a:txBody>
                    <a:bodyPr/>
                    <a:lstStyle/>
                    <a:p>
                      <a:pPr lvl="0" algn="l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CO  4.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To understand Lindelöf's theorems and separable spaces</a:t>
                      </a:r>
                    </a:p>
                  </a:txBody>
                  <a:tcPr marL="114300" marR="1143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58735899"/>
                  </a:ext>
                </a:extLst>
              </a:tr>
              <a:tr h="767812">
                <a:tc>
                  <a:txBody>
                    <a:bodyPr/>
                    <a:lstStyle/>
                    <a:p>
                      <a:pPr lvl="0" algn="l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CO 5.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To understand path-connectedness, connected spaces and connectedness on real line</a:t>
                      </a:r>
                    </a:p>
                  </a:txBody>
                  <a:tcPr marL="114300" marR="1143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6540998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ight Triangle 5"/>
          <p:cNvSpPr/>
          <p:nvPr/>
        </p:nvSpPr>
        <p:spPr>
          <a:xfrm rot="10800000">
            <a:off x="2895600" y="0"/>
            <a:ext cx="3962400" cy="4724400"/>
          </a:xfrm>
          <a:prstGeom prst="rtTriangle">
            <a:avLst/>
          </a:prstGeom>
          <a:solidFill>
            <a:srgbClr val="BC005E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ight Triangle 9"/>
          <p:cNvSpPr/>
          <p:nvPr/>
        </p:nvSpPr>
        <p:spPr>
          <a:xfrm>
            <a:off x="0" y="4419600"/>
            <a:ext cx="3962400" cy="4724400"/>
          </a:xfrm>
          <a:prstGeom prst="rtTriangle">
            <a:avLst/>
          </a:prstGeom>
          <a:solidFill>
            <a:srgbClr val="BC00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304800" y="304800"/>
            <a:ext cx="6248400" cy="8458200"/>
          </a:xfrm>
          <a:prstGeom prst="rect">
            <a:avLst/>
          </a:prstGeom>
          <a:solidFill>
            <a:schemeClr val="bg1"/>
          </a:solidFill>
          <a:ln w="7620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lvl="0">
              <a:lnSpc>
                <a:spcPct val="114000"/>
              </a:lnSpc>
            </a:pPr>
            <a:endParaRPr lang="en-US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114000"/>
              </a:lnSpc>
            </a:pPr>
            <a:endParaRPr lang="en-US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114000"/>
              </a:lnSpc>
            </a:pPr>
            <a:endParaRPr lang="en-US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114000"/>
              </a:lnSpc>
            </a:pPr>
            <a:endParaRPr lang="en-US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114000"/>
              </a:lnSpc>
            </a:pPr>
            <a:endParaRPr lang="en-US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114000"/>
              </a:lnSpc>
            </a:pPr>
            <a:r>
              <a:rPr lang="en-US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en-US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7889" name="Rectangle 1"/>
          <p:cNvSpPr>
            <a:spLocks noChangeArrowheads="1"/>
          </p:cNvSpPr>
          <p:nvPr/>
        </p:nvSpPr>
        <p:spPr bwMode="auto">
          <a:xfrm>
            <a:off x="381000" y="685800"/>
            <a:ext cx="62484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endParaRPr kumimoji="0" lang="en-US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304800"/>
            <a:ext cx="6858000" cy="36888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480861" tIns="41262" rIns="491970" bIns="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Course Outcomes</a:t>
            </a:r>
            <a:endParaRPr lang="en-US" sz="2400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dirty="0">
                <a:latin typeface="Times New Roman" pitchFamily="18" charset="0"/>
                <a:cs typeface="Times New Roman" pitchFamily="18" charset="0"/>
              </a:rPr>
              <a:t>M.Sc.- I Sem</a:t>
            </a:r>
          </a:p>
          <a:p>
            <a:pPr lvl="0"/>
            <a:r>
              <a:rPr lang="en-US" dirty="0">
                <a:latin typeface="Times New Roman" pitchFamily="18" charset="0"/>
                <a:cs typeface="Times New Roman" pitchFamily="18" charset="0"/>
              </a:rPr>
              <a:t>Paper -4 </a:t>
            </a:r>
            <a:r>
              <a:rPr lang="en-US" b="1" dirty="0">
                <a:latin typeface="Times New Roman" pitchFamily="18" charset="0"/>
                <a:cs typeface="Times New Roman" pitchFamily="18" charset="0"/>
              </a:rPr>
              <a:t>Complex Analysis-I</a:t>
            </a:r>
          </a:p>
          <a:p>
            <a:pPr lvl="0"/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en-IN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After completion of the course the students will be able to:</a:t>
            </a:r>
          </a:p>
          <a:p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endParaRPr lang="en-US" sz="2400" b="1" dirty="0">
              <a:latin typeface="Times New Roman" pitchFamily="18" charset="0"/>
              <a:cs typeface="Times New Roman" pitchFamily="18" charset="0"/>
            </a:endParaRPr>
          </a:p>
          <a:p>
            <a:endParaRPr lang="en-US" sz="2400" b="1" dirty="0">
              <a:latin typeface="Times New Roman" pitchFamily="18" charset="0"/>
              <a:cs typeface="Times New Roman" pitchFamily="18" charset="0"/>
            </a:endParaRPr>
          </a:p>
          <a:p>
            <a:pPr marR="0" lvl="0" indent="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3" name="Table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41107140"/>
              </p:ext>
            </p:extLst>
          </p:nvPr>
        </p:nvGraphicFramePr>
        <p:xfrm>
          <a:off x="685800" y="2362200"/>
          <a:ext cx="5562600" cy="370268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0421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75838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6200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CO 1. </a:t>
                      </a:r>
                      <a:endParaRPr lang="en-US" sz="18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n-US" sz="1800" b="0" kern="120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To learn </a:t>
                      </a:r>
                      <a:r>
                        <a:rPr lang="en-US" sz="1800" b="0" kern="1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relation between Harmonic function and Analytic function.</a:t>
                      </a:r>
                    </a:p>
                  </a:txBody>
                  <a:tcPr marL="114300" marR="1143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3575">
                <a:tc>
                  <a:txBody>
                    <a:bodyPr/>
                    <a:lstStyle/>
                    <a:p>
                      <a:pPr lvl="0" algn="l"/>
                      <a:r>
                        <a:rPr kumimoji="0" lang="en-US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CO</a:t>
                      </a:r>
                      <a:r>
                        <a:rPr lang="en-US" sz="1800" b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2.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n-US" sz="1800" b="0" kern="120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To construct Maximum modulus like function for meromorphic function .</a:t>
                      </a:r>
                    </a:p>
                  </a:txBody>
                  <a:tcPr marL="114300" marR="1143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63575">
                <a:tc>
                  <a:txBody>
                    <a:bodyPr/>
                    <a:lstStyle/>
                    <a:p>
                      <a:pPr lvl="0" algn="l"/>
                      <a:r>
                        <a:rPr lang="en-US" sz="1800" b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CO 3.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n-US" sz="1800" b="0" kern="120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To learn </a:t>
                      </a:r>
                      <a:r>
                        <a:rPr lang="en-US" sz="1800" b="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Cauchy integral formula and Higher order derivatives</a:t>
                      </a:r>
                      <a:endParaRPr lang="en-US" sz="1800" b="0" kern="1200" dirty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114300" marR="1143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46809657"/>
                  </a:ext>
                </a:extLst>
              </a:tr>
              <a:tr h="663575">
                <a:tc>
                  <a:txBody>
                    <a:bodyPr/>
                    <a:lstStyle/>
                    <a:p>
                      <a:pPr lvl="0" algn="l"/>
                      <a:r>
                        <a:rPr lang="en-US" sz="1800" b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CO 4.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n-US" sz="1800" b="0" kern="120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To understand </a:t>
                      </a:r>
                      <a:r>
                        <a:rPr lang="en-US" sz="1800" b="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Residues, Cauchy's residue theorem and Evaluation of integrals.</a:t>
                      </a:r>
                    </a:p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endParaRPr lang="en-US" sz="1800" b="0" kern="1200" dirty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114300" marR="1143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95624995"/>
                  </a:ext>
                </a:extLst>
              </a:tr>
              <a:tr h="663575">
                <a:tc>
                  <a:txBody>
                    <a:bodyPr/>
                    <a:lstStyle/>
                    <a:p>
                      <a:pPr lvl="0" algn="l"/>
                      <a:r>
                        <a:rPr lang="en-US" sz="1800" b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CO 5.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9779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0" kern="120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To apply </a:t>
                      </a:r>
                      <a:r>
                        <a:rPr lang="en-US" sz="1800" b="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b</a:t>
                      </a:r>
                      <a:r>
                        <a:rPr lang="en-US" sz="1800" b="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ilinear transformations, their properties and classification.</a:t>
                      </a:r>
                      <a:endParaRPr lang="en-US" sz="1800" b="0" kern="1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ourier New" panose="02070309020205020404" pitchFamily="49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0141294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ight Triangle 5"/>
          <p:cNvSpPr/>
          <p:nvPr/>
        </p:nvSpPr>
        <p:spPr>
          <a:xfrm rot="10800000">
            <a:off x="2895600" y="0"/>
            <a:ext cx="3962400" cy="4724400"/>
          </a:xfrm>
          <a:prstGeom prst="rtTriangle">
            <a:avLst/>
          </a:prstGeom>
          <a:solidFill>
            <a:srgbClr val="BC005E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ight Triangle 9"/>
          <p:cNvSpPr/>
          <p:nvPr/>
        </p:nvSpPr>
        <p:spPr>
          <a:xfrm>
            <a:off x="0" y="4419600"/>
            <a:ext cx="3962400" cy="4724400"/>
          </a:xfrm>
          <a:prstGeom prst="rtTriangle">
            <a:avLst/>
          </a:prstGeom>
          <a:solidFill>
            <a:srgbClr val="BC00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304800" y="304800"/>
            <a:ext cx="6248400" cy="8458200"/>
          </a:xfrm>
          <a:prstGeom prst="rect">
            <a:avLst/>
          </a:prstGeom>
          <a:solidFill>
            <a:schemeClr val="bg1"/>
          </a:solidFill>
          <a:ln w="7620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lvl="0">
              <a:lnSpc>
                <a:spcPct val="114000"/>
              </a:lnSpc>
            </a:pPr>
            <a:endParaRPr lang="en-US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114000"/>
              </a:lnSpc>
            </a:pPr>
            <a:endParaRPr lang="en-US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114000"/>
              </a:lnSpc>
            </a:pPr>
            <a:endParaRPr lang="en-US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114000"/>
              </a:lnSpc>
            </a:pPr>
            <a:endParaRPr lang="en-US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114000"/>
              </a:lnSpc>
            </a:pPr>
            <a:endParaRPr lang="en-US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114000"/>
              </a:lnSpc>
            </a:pPr>
            <a:r>
              <a:rPr lang="en-US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en-US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7889" name="Rectangle 1"/>
          <p:cNvSpPr>
            <a:spLocks noChangeArrowheads="1"/>
          </p:cNvSpPr>
          <p:nvPr/>
        </p:nvSpPr>
        <p:spPr bwMode="auto">
          <a:xfrm>
            <a:off x="381000" y="685800"/>
            <a:ext cx="62484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endParaRPr kumimoji="0" lang="en-US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304800"/>
            <a:ext cx="6858000" cy="36888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480861" tIns="41262" rIns="491970" bIns="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24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Course Outcomes</a:t>
            </a:r>
          </a:p>
          <a:p>
            <a:r>
              <a:rPr lang="en-US" dirty="0">
                <a:latin typeface="Times New Roman" pitchFamily="18" charset="0"/>
                <a:cs typeface="Times New Roman" pitchFamily="18" charset="0"/>
              </a:rPr>
              <a:t>M.Sc.- I Sem</a:t>
            </a:r>
          </a:p>
          <a:p>
            <a:r>
              <a:rPr lang="en-US" dirty="0">
                <a:latin typeface="Times New Roman" pitchFamily="18" charset="0"/>
                <a:cs typeface="Times New Roman" pitchFamily="18" charset="0"/>
              </a:rPr>
              <a:t>Paper -5 </a:t>
            </a:r>
            <a:r>
              <a:rPr lang="en-US" b="1" dirty="0">
                <a:latin typeface="Times New Roman" panose="02020603050405020304" pitchFamily="18" charset="0"/>
                <a:cs typeface="Times New Roman" pitchFamily="18" charset="0"/>
              </a:rPr>
              <a:t>Advanced Discrete Mathematics-I</a:t>
            </a:r>
          </a:p>
          <a:p>
            <a:pPr lvl="0"/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en-IN" dirty="0">
                <a:latin typeface="Times New Roman" pitchFamily="18" charset="0"/>
                <a:cs typeface="Times New Roman" pitchFamily="18" charset="0"/>
              </a:rPr>
              <a:t>After completion of the course the students will be able to:</a:t>
            </a:r>
          </a:p>
          <a:p>
            <a:endParaRPr lang="en-US" sz="2400" dirty="0"/>
          </a:p>
          <a:p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endParaRPr lang="en-US" sz="2400" b="1" dirty="0">
              <a:latin typeface="Times New Roman" pitchFamily="18" charset="0"/>
              <a:cs typeface="Times New Roman" pitchFamily="18" charset="0"/>
            </a:endParaRPr>
          </a:p>
          <a:p>
            <a:endParaRPr lang="en-US" sz="2400" b="1" dirty="0">
              <a:latin typeface="Times New Roman" pitchFamily="18" charset="0"/>
              <a:cs typeface="Times New Roman" pitchFamily="18" charset="0"/>
            </a:endParaRPr>
          </a:p>
          <a:p>
            <a:pPr marR="0" lvl="0" indent="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3" name="Table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75213303"/>
              </p:ext>
            </p:extLst>
          </p:nvPr>
        </p:nvGraphicFramePr>
        <p:xfrm>
          <a:off x="685800" y="2667000"/>
          <a:ext cx="5562600" cy="334073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0421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75838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8100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CO 1. </a:t>
                      </a:r>
                      <a:endParaRPr lang="en-US" sz="18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n-US" sz="1800" b="0" kern="120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Apply mathematical logical to solve problem.</a:t>
                      </a:r>
                    </a:p>
                  </a:txBody>
                  <a:tcPr marL="114300" marR="1143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3575">
                <a:tc>
                  <a:txBody>
                    <a:bodyPr/>
                    <a:lstStyle/>
                    <a:p>
                      <a:pPr lvl="0" algn="l"/>
                      <a:r>
                        <a:rPr kumimoji="0" lang="en-US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CO</a:t>
                      </a:r>
                      <a:r>
                        <a:rPr lang="en-US" sz="1800" b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2.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Understand sets, relations, functions and discrete structures.</a:t>
                      </a:r>
                    </a:p>
                  </a:txBody>
                  <a:tcPr marL="114300" marR="1143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36600">
                <a:tc>
                  <a:txBody>
                    <a:bodyPr/>
                    <a:lstStyle/>
                    <a:p>
                      <a:pPr lvl="0" algn="l"/>
                      <a:r>
                        <a:rPr kumimoji="0" lang="en-US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CO</a:t>
                      </a:r>
                      <a:r>
                        <a:rPr lang="en-US" sz="1800" b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3.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Model and solve real world problems using graph and trees.</a:t>
                      </a:r>
                    </a:p>
                  </a:txBody>
                  <a:tcPr marL="114300" marR="1143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36600">
                <a:tc>
                  <a:txBody>
                    <a:bodyPr/>
                    <a:lstStyle/>
                    <a:p>
                      <a:pPr lvl="0" algn="l"/>
                      <a:r>
                        <a:rPr lang="en-US" sz="1800" b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CO 4.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Learn Lattices- Lattices as partially ordered sets</a:t>
                      </a:r>
                    </a:p>
                  </a:txBody>
                  <a:tcPr marL="114300" marR="1143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0620699"/>
                  </a:ext>
                </a:extLst>
              </a:tr>
              <a:tr h="736600">
                <a:tc>
                  <a:txBody>
                    <a:bodyPr/>
                    <a:lstStyle/>
                    <a:p>
                      <a:pPr lvl="0" algn="l"/>
                      <a:r>
                        <a:rPr lang="en-US" sz="1800" b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CO 5.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Apply applications of Boolean Algebra to switching theory (Using AND, OR, &amp; NOT gates) the Karnaugh method</a:t>
                      </a:r>
                    </a:p>
                  </a:txBody>
                  <a:tcPr marL="114300" marR="1143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502444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ight Triangle 5"/>
          <p:cNvSpPr/>
          <p:nvPr/>
        </p:nvSpPr>
        <p:spPr>
          <a:xfrm rot="10800000">
            <a:off x="2895600" y="0"/>
            <a:ext cx="3962400" cy="4724400"/>
          </a:xfrm>
          <a:prstGeom prst="rtTriangle">
            <a:avLst/>
          </a:prstGeom>
          <a:solidFill>
            <a:srgbClr val="BC005E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ight Triangle 9"/>
          <p:cNvSpPr/>
          <p:nvPr/>
        </p:nvSpPr>
        <p:spPr>
          <a:xfrm>
            <a:off x="0" y="4419600"/>
            <a:ext cx="3962400" cy="4724400"/>
          </a:xfrm>
          <a:prstGeom prst="rtTriangle">
            <a:avLst/>
          </a:prstGeom>
          <a:solidFill>
            <a:srgbClr val="BC00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304800" y="304800"/>
            <a:ext cx="6248400" cy="8458200"/>
          </a:xfrm>
          <a:prstGeom prst="rect">
            <a:avLst/>
          </a:prstGeom>
          <a:solidFill>
            <a:schemeClr val="bg1"/>
          </a:solidFill>
          <a:ln w="7620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lvl="0">
              <a:lnSpc>
                <a:spcPct val="114000"/>
              </a:lnSpc>
            </a:pPr>
            <a:endParaRPr lang="en-US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114000"/>
              </a:lnSpc>
            </a:pPr>
            <a:endParaRPr lang="en-US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114000"/>
              </a:lnSpc>
            </a:pPr>
            <a:endParaRPr lang="en-US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114000"/>
              </a:lnSpc>
            </a:pPr>
            <a:endParaRPr lang="en-US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114000"/>
              </a:lnSpc>
            </a:pPr>
            <a:endParaRPr lang="en-US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114000"/>
              </a:lnSpc>
            </a:pPr>
            <a:r>
              <a:rPr lang="en-US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en-US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7889" name="Rectangle 1"/>
          <p:cNvSpPr>
            <a:spLocks noChangeArrowheads="1"/>
          </p:cNvSpPr>
          <p:nvPr/>
        </p:nvSpPr>
        <p:spPr bwMode="auto">
          <a:xfrm>
            <a:off x="381000" y="685800"/>
            <a:ext cx="62484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endParaRPr kumimoji="0" lang="en-US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304800"/>
            <a:ext cx="6858000" cy="378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480861" tIns="41262" rIns="491970" bIns="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24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Course Outcomes</a:t>
            </a:r>
          </a:p>
          <a:p>
            <a:pPr algn="ctr"/>
            <a:endParaRPr lang="en-US" sz="24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dirty="0">
                <a:latin typeface="Times New Roman" pitchFamily="18" charset="0"/>
                <a:cs typeface="Times New Roman" pitchFamily="18" charset="0"/>
              </a:rPr>
              <a:t>M.Sc.- II Sem</a:t>
            </a:r>
          </a:p>
          <a:p>
            <a:r>
              <a:rPr lang="en-US" dirty="0">
                <a:latin typeface="Times New Roman" pitchFamily="18" charset="0"/>
                <a:cs typeface="Times New Roman" pitchFamily="18" charset="0"/>
              </a:rPr>
              <a:t>Paper-1, </a:t>
            </a:r>
            <a:r>
              <a:rPr lang="en-US" b="1" dirty="0">
                <a:latin typeface="Times New Roman" pitchFamily="18" charset="0"/>
                <a:cs typeface="Times New Roman" pitchFamily="18" charset="0"/>
              </a:rPr>
              <a:t>Advanced Abstract Algebra - II</a:t>
            </a:r>
          </a:p>
          <a:p>
            <a:pPr lvl="0"/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en-IN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After completion of the course the students will be able to:</a:t>
            </a:r>
          </a:p>
          <a:p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endParaRPr lang="en-US" sz="2400" b="1" dirty="0">
              <a:latin typeface="Times New Roman" pitchFamily="18" charset="0"/>
              <a:cs typeface="Times New Roman" pitchFamily="18" charset="0"/>
            </a:endParaRPr>
          </a:p>
          <a:p>
            <a:endParaRPr lang="en-US" sz="2400" b="1" dirty="0">
              <a:latin typeface="Times New Roman" pitchFamily="18" charset="0"/>
              <a:cs typeface="Times New Roman" pitchFamily="18" charset="0"/>
            </a:endParaRPr>
          </a:p>
          <a:p>
            <a:pPr marR="0" lvl="0" indent="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50730278"/>
              </p:ext>
            </p:extLst>
          </p:nvPr>
        </p:nvGraphicFramePr>
        <p:xfrm>
          <a:off x="609600" y="2743200"/>
          <a:ext cx="5562600" cy="432117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0421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75838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6200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CO 1. </a:t>
                      </a:r>
                      <a:endParaRPr lang="en-US" sz="16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n-US" sz="1800" b="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Understand the concept of  Modules, Module Homomorphism and Isomorphism.</a:t>
                      </a:r>
                    </a:p>
                  </a:txBody>
                  <a:tcPr marL="114300" marR="1143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3575">
                <a:tc>
                  <a:txBody>
                    <a:bodyPr/>
                    <a:lstStyle/>
                    <a:p>
                      <a:pPr lvl="0" algn="l"/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CO</a:t>
                      </a:r>
                      <a:r>
                        <a:rPr lang="en-US" sz="1600" b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2.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b="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Differentiate the type of modules.</a:t>
                      </a:r>
                    </a:p>
                  </a:txBody>
                  <a:tcPr marL="114300" marR="1143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36600">
                <a:tc>
                  <a:txBody>
                    <a:bodyPr/>
                    <a:lstStyle/>
                    <a:p>
                      <a:pPr lvl="0" algn="l"/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CO</a:t>
                      </a:r>
                      <a:r>
                        <a:rPr lang="en-US" sz="1600" b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3.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just">
                        <a:lnSpc>
                          <a:spcPct val="100000"/>
                        </a:lnSpc>
                        <a:spcAft>
                          <a:spcPts val="1000"/>
                        </a:spcAft>
                        <a:buFont typeface="+mj-lt"/>
                        <a:buNone/>
                      </a:pPr>
                      <a:r>
                        <a:rPr lang="en-US" sz="1800" b="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Understand Hilbert basis theorem and Wedderburn -Arthin theorem.</a:t>
                      </a:r>
                    </a:p>
                  </a:txBody>
                  <a:tcPr marL="114300" marR="1143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3472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CO</a:t>
                      </a:r>
                      <a:r>
                        <a:rPr lang="en-US" sz="1600" b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4.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n-US" sz="1800" b="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Learn Noether-Laskar theorem, Fundamental structure theorem of modules over a principal ideal domain.</a:t>
                      </a:r>
                    </a:p>
                    <a:p>
                      <a:pPr marL="0" lvl="0" indent="0" algn="just">
                        <a:lnSpc>
                          <a:spcPct val="100000"/>
                        </a:lnSpc>
                        <a:spcAft>
                          <a:spcPts val="1000"/>
                        </a:spcAft>
                        <a:buFont typeface="+mj-lt"/>
                        <a:buNone/>
                      </a:pPr>
                      <a:endParaRPr lang="en-US" sz="1800" b="0" kern="1200" dirty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114300" marR="1143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93472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CO</a:t>
                      </a:r>
                      <a:r>
                        <a:rPr lang="en-US" sz="1600" b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5.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n-US" sz="1800" b="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Apply Linear Transformation and its application.</a:t>
                      </a:r>
                    </a:p>
                  </a:txBody>
                  <a:tcPr marL="114300" marR="1143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6750636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9426308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ight Triangle 5"/>
          <p:cNvSpPr/>
          <p:nvPr/>
        </p:nvSpPr>
        <p:spPr>
          <a:xfrm rot="10800000">
            <a:off x="2895600" y="0"/>
            <a:ext cx="3962400" cy="4724400"/>
          </a:xfrm>
          <a:prstGeom prst="rtTriangle">
            <a:avLst/>
          </a:prstGeom>
          <a:solidFill>
            <a:srgbClr val="BC005E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ight Triangle 9"/>
          <p:cNvSpPr/>
          <p:nvPr/>
        </p:nvSpPr>
        <p:spPr>
          <a:xfrm>
            <a:off x="0" y="4419600"/>
            <a:ext cx="3962400" cy="4724400"/>
          </a:xfrm>
          <a:prstGeom prst="rtTriangle">
            <a:avLst/>
          </a:prstGeom>
          <a:solidFill>
            <a:srgbClr val="BC00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304800" y="381000"/>
            <a:ext cx="6248400" cy="8458200"/>
          </a:xfrm>
          <a:prstGeom prst="rect">
            <a:avLst/>
          </a:prstGeom>
          <a:solidFill>
            <a:schemeClr val="bg1"/>
          </a:solidFill>
          <a:ln w="7620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lvl="0">
              <a:lnSpc>
                <a:spcPct val="114000"/>
              </a:lnSpc>
            </a:pPr>
            <a:endParaRPr lang="en-US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114000"/>
              </a:lnSpc>
            </a:pPr>
            <a:endParaRPr lang="en-US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114000"/>
              </a:lnSpc>
            </a:pPr>
            <a:endParaRPr lang="en-US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114000"/>
              </a:lnSpc>
            </a:pPr>
            <a:endParaRPr lang="en-US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114000"/>
              </a:lnSpc>
            </a:pPr>
            <a:endParaRPr lang="en-US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114000"/>
              </a:lnSpc>
            </a:pPr>
            <a:r>
              <a:rPr lang="en-US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en-US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7889" name="Rectangle 1"/>
          <p:cNvSpPr>
            <a:spLocks noChangeArrowheads="1"/>
          </p:cNvSpPr>
          <p:nvPr/>
        </p:nvSpPr>
        <p:spPr bwMode="auto">
          <a:xfrm>
            <a:off x="381000" y="685800"/>
            <a:ext cx="62484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endParaRPr kumimoji="0" lang="en-US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304800"/>
            <a:ext cx="6858000" cy="3596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480861" tIns="41262" rIns="491970" bIns="0" numCol="1" anchor="ctr" anchorCtr="0" compatLnSpc="1">
            <a:prstTxWarp prst="textNoShape">
              <a:avLst/>
            </a:prstTxWarp>
            <a:spAutoFit/>
          </a:bodyPr>
          <a:lstStyle/>
          <a:p>
            <a:pPr algn="ctr"/>
            <a:endParaRPr lang="en-US" sz="24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		</a:t>
            </a:r>
            <a:r>
              <a:rPr lang="en-US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Course Outcomes</a:t>
            </a:r>
          </a:p>
          <a:p>
            <a:r>
              <a:rPr lang="en-US" dirty="0">
                <a:latin typeface="Times New Roman" pitchFamily="18" charset="0"/>
                <a:cs typeface="Times New Roman" pitchFamily="18" charset="0"/>
              </a:rPr>
              <a:t>M.Sc.- II Sem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dirty="0">
                <a:latin typeface="Times New Roman" pitchFamily="18" charset="0"/>
                <a:cs typeface="Times New Roman" pitchFamily="18" charset="0"/>
              </a:rPr>
              <a:t>Paper-2 </a:t>
            </a:r>
            <a:r>
              <a:rPr lang="en-US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Lebesgue Measure &amp; Integration II</a:t>
            </a:r>
          </a:p>
          <a:p>
            <a:pPr lvl="0"/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en-IN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After completion of the course the students will be able to:</a:t>
            </a:r>
          </a:p>
          <a:p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endParaRPr lang="en-US" sz="2400" b="1" dirty="0">
              <a:latin typeface="Times New Roman" pitchFamily="18" charset="0"/>
              <a:cs typeface="Times New Roman" pitchFamily="18" charset="0"/>
            </a:endParaRPr>
          </a:p>
          <a:p>
            <a:endParaRPr lang="en-US" sz="2400" b="1" dirty="0">
              <a:latin typeface="Times New Roman" pitchFamily="18" charset="0"/>
              <a:cs typeface="Times New Roman" pitchFamily="18" charset="0"/>
            </a:endParaRPr>
          </a:p>
          <a:p>
            <a:pPr marR="0" lvl="0" indent="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3" name="Table 12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16424797"/>
                  </p:ext>
                </p:extLst>
              </p:nvPr>
            </p:nvGraphicFramePr>
            <p:xfrm>
              <a:off x="685800" y="2667000"/>
              <a:ext cx="5562600" cy="3760788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804219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4758381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</a:tblGrid>
                  <a:tr h="762000"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kumimoji="0" lang="en-US" sz="1800" b="0" i="0" u="none" strike="noStrike" kern="1200" cap="none" spc="0" normalizeH="0" baseline="0" noProof="0" dirty="0">
                              <a:ln>
                                <a:noFill/>
                              </a:ln>
                              <a:solidFill>
                                <a:schemeClr val="tx1"/>
                              </a:solidFill>
                              <a:effectLst/>
                              <a:uLnTx/>
                              <a:uFillTx/>
                              <a:latin typeface="Times New Roman" pitchFamily="18" charset="0"/>
                              <a:ea typeface="+mn-ea"/>
                              <a:cs typeface="Times New Roman" pitchFamily="18" charset="0"/>
                            </a:rPr>
                            <a:t>CO 1. </a:t>
                          </a:r>
                          <a:endParaRPr lang="en-US" sz="1800" b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just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1000"/>
                            </a:spcAft>
                            <a:buClrTx/>
                            <a:buSzTx/>
                            <a:buFont typeface="+mj-lt"/>
                            <a:buNone/>
                            <a:tabLst/>
                            <a:defRPr/>
                          </a:pPr>
                          <a:r>
                            <a:rPr lang="en-US" sz="1800" b="0" kern="1200" dirty="0">
                              <a:solidFill>
                                <a:schemeClr val="tx1"/>
                              </a:solidFill>
                              <a:effectLst/>
                              <a:latin typeface="Times New Roman" panose="02020603050405020304" pitchFamily="18" charset="0"/>
                              <a:ea typeface="+mn-ea"/>
                              <a:cs typeface="Times New Roman" panose="02020603050405020304" pitchFamily="18" charset="0"/>
                            </a:rPr>
                            <a:t>Differentiate between Measurable and Non-measurable sets.</a:t>
                          </a:r>
                          <a:endParaRPr lang="en-US" sz="1800" b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Calibri"/>
                            <a:cs typeface="Times New Roman" pitchFamily="18" charset="0"/>
                          </a:endParaRPr>
                        </a:p>
                      </a:txBody>
                      <a:tcPr marL="114300" marR="11430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663575">
                    <a:tc>
                      <a:txBody>
                        <a:bodyPr/>
                        <a:lstStyle/>
                        <a:p>
                          <a:pPr lvl="0" algn="l"/>
                          <a:r>
                            <a:rPr kumimoji="0" lang="en-US" sz="1800" b="0" i="0" u="none" strike="noStrike" kern="1200" cap="none" spc="0" normalizeH="0" baseline="0" noProof="0" dirty="0">
                              <a:ln>
                                <a:noFill/>
                              </a:ln>
                              <a:solidFill>
                                <a:schemeClr val="tx1"/>
                              </a:solidFill>
                              <a:effectLst/>
                              <a:uLnTx/>
                              <a:uFillTx/>
                              <a:latin typeface="Times New Roman" pitchFamily="18" charset="0"/>
                              <a:ea typeface="+mn-ea"/>
                              <a:cs typeface="Times New Roman" pitchFamily="18" charset="0"/>
                            </a:rPr>
                            <a:t>CO</a:t>
                          </a:r>
                          <a:r>
                            <a:rPr lang="en-US" sz="1800" b="0" dirty="0">
                              <a:solidFill>
                                <a:schemeClr val="tx1"/>
                              </a:solidFill>
                              <a:latin typeface="Times New Roman" pitchFamily="18" charset="0"/>
                              <a:cs typeface="Times New Roman" pitchFamily="18" charset="0"/>
                            </a:rPr>
                            <a:t> 2. 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just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1000"/>
                            </a:spcAft>
                            <a:buClrTx/>
                            <a:buSzTx/>
                            <a:buFont typeface="+mj-lt"/>
                            <a:buNone/>
                            <a:tabLst/>
                            <a:defRPr/>
                          </a:pPr>
                          <a:r>
                            <a:rPr lang="en-US" sz="1800" b="0" kern="1200" dirty="0">
                              <a:solidFill>
                                <a:schemeClr val="dk1"/>
                              </a:solidFill>
                              <a:latin typeface="Times New Roman" pitchFamily="18" charset="0"/>
                              <a:ea typeface="+mn-ea"/>
                              <a:cs typeface="Times New Roman" pitchFamily="18" charset="0"/>
                            </a:rPr>
                            <a:t>Learn </a:t>
                          </a:r>
                          <a:r>
                            <a:rPr lang="en-US" sz="1800" b="0" kern="1200" dirty="0">
                              <a:solidFill>
                                <a:schemeClr val="dk1"/>
                              </a:solidFill>
                              <a:effectLst/>
                              <a:latin typeface="Times New Roman" panose="02020603050405020304" pitchFamily="18" charset="0"/>
                              <a:ea typeface="+mn-ea"/>
                              <a:cs typeface="Times New Roman" panose="02020603050405020304" pitchFamily="18" charset="0"/>
                            </a:rPr>
                            <a:t>Integration of Non-negative functions, Lebesgue Integrals.</a:t>
                          </a:r>
                          <a:endParaRPr lang="en-US" sz="1800" b="0" kern="1200" dirty="0">
                            <a:solidFill>
                              <a:schemeClr val="dk1"/>
                            </a:solidFill>
                            <a:latin typeface="Times New Roman" pitchFamily="18" charset="0"/>
                            <a:ea typeface="+mn-ea"/>
                            <a:cs typeface="Times New Roman" pitchFamily="18" charset="0"/>
                          </a:endParaRPr>
                        </a:p>
                      </a:txBody>
                      <a:tcPr marL="114300" marR="11430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631825">
                    <a:tc>
                      <a:txBody>
                        <a:bodyPr/>
                        <a:lstStyle/>
                        <a:p>
                          <a:pPr lvl="0" algn="l"/>
                          <a:r>
                            <a:rPr lang="en-US" sz="1800" b="0" dirty="0">
                              <a:solidFill>
                                <a:schemeClr val="tx1"/>
                              </a:solidFill>
                              <a:latin typeface="Times New Roman" pitchFamily="18" charset="0"/>
                              <a:cs typeface="Times New Roman" pitchFamily="18" charset="0"/>
                            </a:rPr>
                            <a:t>CO 3.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just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1000"/>
                            </a:spcAft>
                            <a:buClrTx/>
                            <a:buSzTx/>
                            <a:buFont typeface="+mj-lt"/>
                            <a:buNone/>
                            <a:tabLst/>
                            <a:defRPr/>
                          </a:pPr>
                          <a:r>
                            <a:rPr lang="en-US" sz="1800" b="0" kern="1200" dirty="0">
                              <a:solidFill>
                                <a:schemeClr val="tx1"/>
                              </a:solidFill>
                              <a:latin typeface="Times New Roman" pitchFamily="18" charset="0"/>
                              <a:ea typeface="+mn-ea"/>
                              <a:cs typeface="Times New Roman" pitchFamily="18" charset="0"/>
                            </a:rPr>
                            <a:t>Apply the notions of Continuity, Differentiation and Integration of real functions.</a:t>
                          </a:r>
                        </a:p>
                      </a:txBody>
                      <a:tcPr marL="114300" marR="11430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3792684048"/>
                      </a:ext>
                    </a:extLst>
                  </a:tr>
                  <a:tr h="736600">
                    <a:tc>
                      <a:txBody>
                        <a:bodyPr/>
                        <a:lstStyle/>
                        <a:p>
                          <a:pPr lvl="0" algn="l"/>
                          <a:r>
                            <a:rPr kumimoji="0" lang="en-US" sz="1800" b="0" i="0" u="none" strike="noStrike" kern="1200" cap="none" spc="0" normalizeH="0" baseline="0" noProof="0" dirty="0">
                              <a:ln>
                                <a:noFill/>
                              </a:ln>
                              <a:solidFill>
                                <a:schemeClr val="tx1"/>
                              </a:solidFill>
                              <a:effectLst/>
                              <a:uLnTx/>
                              <a:uFillTx/>
                              <a:latin typeface="Times New Roman" pitchFamily="18" charset="0"/>
                              <a:ea typeface="+mn-ea"/>
                              <a:cs typeface="Times New Roman" pitchFamily="18" charset="0"/>
                            </a:rPr>
                            <a:t>CO</a:t>
                          </a:r>
                          <a:r>
                            <a:rPr lang="en-US" sz="1800" b="0" dirty="0">
                              <a:solidFill>
                                <a:schemeClr val="tx1"/>
                              </a:solidFill>
                              <a:latin typeface="Times New Roman" pitchFamily="18" charset="0"/>
                              <a:cs typeface="Times New Roman" pitchFamily="18" charset="0"/>
                            </a:rPr>
                            <a:t> 4.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1800" b="0" kern="100" dirty="0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18" charset="0"/>
                              <a:ea typeface="Courier New" panose="02070309020205020404" pitchFamily="49" charset="0"/>
                              <a:cs typeface="Times New Roman" panose="02020603050405020304" pitchFamily="18" charset="0"/>
                            </a:rPr>
                            <a:t>Understand </a:t>
                          </a:r>
                          <a:r>
                            <a:rPr lang="en-US" sz="1800" b="0" kern="1200" dirty="0">
                              <a:solidFill>
                                <a:schemeClr val="dk1"/>
                              </a:solidFill>
                              <a:latin typeface="Times New Roman" pitchFamily="18" charset="0"/>
                              <a:ea typeface="+mn-ea"/>
                              <a:cs typeface="Times New Roman" pitchFamily="18" charset="0"/>
                            </a:rPr>
                            <a:t> </a:t>
                          </a:r>
                          <a:r>
                            <a:rPr lang="en-US" sz="1800" b="0" kern="1200" dirty="0">
                              <a:solidFill>
                                <a:schemeClr val="dk1"/>
                              </a:solidFill>
                              <a:effectLst/>
                              <a:latin typeface="Times New Roman" panose="02020603050405020304" pitchFamily="18" charset="0"/>
                              <a:ea typeface="+mn-ea"/>
                              <a:cs typeface="Times New Roman" panose="02020603050405020304" pitchFamily="18" charset="0"/>
                            </a:rPr>
                            <a:t>functions of bounded variation. Lebesgue differentiation &amp; integration theorem.</a:t>
                          </a:r>
                          <a:endParaRPr lang="en-US" sz="1800" b="0" kern="1200" dirty="0">
                            <a:solidFill>
                              <a:schemeClr val="dk1"/>
                            </a:solidFill>
                            <a:latin typeface="Times New Roman" pitchFamily="18" charset="0"/>
                            <a:ea typeface="+mn-ea"/>
                            <a:cs typeface="Times New Roman" pitchFamily="18" charset="0"/>
                          </a:endParaRPr>
                        </a:p>
                        <a:p>
                          <a:pPr marL="0" lvl="0" indent="0" algn="just">
                            <a:lnSpc>
                              <a:spcPct val="100000"/>
                            </a:lnSpc>
                            <a:spcAft>
                              <a:spcPts val="1000"/>
                            </a:spcAft>
                            <a:buFont typeface="+mj-lt"/>
                            <a:buNone/>
                          </a:pPr>
                          <a:endParaRPr lang="en-US" sz="1800" b="0" dirty="0">
                            <a:latin typeface="Times New Roman" pitchFamily="18" charset="0"/>
                            <a:ea typeface="Calibri"/>
                            <a:cs typeface="Times New Roman" pitchFamily="18" charset="0"/>
                          </a:endParaRPr>
                        </a:p>
                      </a:txBody>
                      <a:tcPr marL="114300" marR="11430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736600">
                    <a:tc>
                      <a:txBody>
                        <a:bodyPr/>
                        <a:lstStyle/>
                        <a:p>
                          <a:pPr lvl="0" algn="l"/>
                          <a:r>
                            <a:rPr lang="en-US" sz="1800" b="0" dirty="0">
                              <a:solidFill>
                                <a:schemeClr val="tx1"/>
                              </a:solidFill>
                              <a:latin typeface="Times New Roman" pitchFamily="18" charset="0"/>
                              <a:cs typeface="Times New Roman" pitchFamily="18" charset="0"/>
                            </a:rPr>
                            <a:t>CO 5.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21590" marR="0" lvl="0" indent="6350" algn="just" defTabSz="914400" rtl="0" eaLnBrk="1" fontAlgn="auto" latinLnBrk="0" hangingPunct="1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sz="1800" b="0" kern="100" dirty="0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18" charset="0"/>
                              <a:ea typeface="Courier New" panose="02070309020205020404" pitchFamily="49" charset="0"/>
                              <a:cs typeface="Times New Roman" panose="02020603050405020304" pitchFamily="18" charset="0"/>
                            </a:rPr>
                            <a:t> Understand 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en-US" sz="1800" b="0" i="1" kern="100" smtClean="0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z="1800" b="0" i="1" kern="100" smtClean="0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  <m:t>𝐿</m:t>
                                  </m:r>
                                </m:e>
                                <m:sup>
                                  <m:r>
                                    <a:rPr lang="en-US" sz="1800" b="0" i="1" kern="100" smtClean="0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  <m:t>𝑝</m:t>
                                  </m:r>
                                </m:sup>
                              </m:sSup>
                            </m:oMath>
                          </a14:m>
                          <a:r>
                            <a:rPr lang="en-US" sz="1800" b="0" kern="100" dirty="0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18" charset="0"/>
                              <a:ea typeface="Courier New" panose="02070309020205020404" pitchFamily="49" charset="0"/>
                              <a:cs typeface="Times New Roman" panose="02020603050405020304" pitchFamily="18" charset="0"/>
                            </a:rPr>
                            <a:t>-spaces, Convex functions, Jensen's inequality and  Dual of space when I &lt; p &lt; </a:t>
                          </a:r>
                          <a:r>
                            <a:rPr lang="en-US" sz="1800" b="0" kern="100" dirty="0">
                              <a:solidFill>
                                <a:srgbClr val="000000"/>
                              </a:solidFill>
                              <a:effectLst/>
                              <a:latin typeface="Magneto" panose="04030805050802020D02" pitchFamily="82" charset="0"/>
                              <a:ea typeface="Courier New" panose="02070309020205020404" pitchFamily="49" charset="0"/>
                              <a:cs typeface="Times New Roman" panose="02020603050405020304" pitchFamily="18" charset="0"/>
                            </a:rPr>
                            <a:t>∞</a:t>
                          </a:r>
                          <a:r>
                            <a:rPr lang="en-US" sz="1800" b="0" kern="100" dirty="0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18" charset="0"/>
                              <a:ea typeface="Courier New" panose="02070309020205020404" pitchFamily="49" charset="0"/>
                              <a:cs typeface="Times New Roman" panose="02020603050405020304" pitchFamily="18" charset="0"/>
                            </a:rPr>
                            <a:t>.</a:t>
                          </a:r>
                        </a:p>
                        <a:p>
                          <a:pPr marL="21590" marR="0" indent="6350" algn="just">
                            <a:lnSpc>
                              <a:spcPct val="107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endParaRPr lang="en-US" sz="1800" b="0" kern="100" dirty="0">
                            <a:solidFill>
                              <a:srgbClr val="000000"/>
                            </a:solidFill>
                            <a:effectLst/>
                            <a:latin typeface="Times New Roman" panose="02020603050405020304" pitchFamily="18" charset="0"/>
                            <a:ea typeface="Courier New" panose="02070309020205020404" pitchFamily="49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4445" marB="1524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379301803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13" name="Table 12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16424797"/>
                  </p:ext>
                </p:extLst>
              </p:nvPr>
            </p:nvGraphicFramePr>
            <p:xfrm>
              <a:off x="685800" y="2667000"/>
              <a:ext cx="5562600" cy="3760788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804219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4758381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</a:tblGrid>
                  <a:tr h="762000"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kumimoji="0" lang="en-US" sz="1800" b="0" i="0" u="none" strike="noStrike" kern="1200" cap="none" spc="0" normalizeH="0" baseline="0" noProof="0" dirty="0">
                              <a:ln>
                                <a:noFill/>
                              </a:ln>
                              <a:solidFill>
                                <a:schemeClr val="tx1"/>
                              </a:solidFill>
                              <a:effectLst/>
                              <a:uLnTx/>
                              <a:uFillTx/>
                              <a:latin typeface="Times New Roman" pitchFamily="18" charset="0"/>
                              <a:ea typeface="+mn-ea"/>
                              <a:cs typeface="Times New Roman" pitchFamily="18" charset="0"/>
                            </a:rPr>
                            <a:t>CO 1. </a:t>
                          </a:r>
                          <a:endParaRPr lang="en-US" sz="1800" b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just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1000"/>
                            </a:spcAft>
                            <a:buClrTx/>
                            <a:buSzTx/>
                            <a:buFont typeface="+mj-lt"/>
                            <a:buNone/>
                            <a:tabLst/>
                            <a:defRPr/>
                          </a:pPr>
                          <a:r>
                            <a:rPr lang="en-US" sz="1800" b="0" kern="1200" dirty="0">
                              <a:solidFill>
                                <a:schemeClr val="tx1"/>
                              </a:solidFill>
                              <a:effectLst/>
                              <a:latin typeface="Times New Roman" panose="02020603050405020304" pitchFamily="18" charset="0"/>
                              <a:ea typeface="+mn-ea"/>
                              <a:cs typeface="Times New Roman" panose="02020603050405020304" pitchFamily="18" charset="0"/>
                            </a:rPr>
                            <a:t>Differentiate between Measurable and Non-measurable sets.</a:t>
                          </a:r>
                          <a:endParaRPr lang="en-US" sz="1800" b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Calibri"/>
                            <a:cs typeface="Times New Roman" pitchFamily="18" charset="0"/>
                          </a:endParaRPr>
                        </a:p>
                      </a:txBody>
                      <a:tcPr marL="114300" marR="11430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663575">
                    <a:tc>
                      <a:txBody>
                        <a:bodyPr/>
                        <a:lstStyle/>
                        <a:p>
                          <a:pPr lvl="0" algn="l"/>
                          <a:r>
                            <a:rPr kumimoji="0" lang="en-US" sz="1800" b="0" i="0" u="none" strike="noStrike" kern="1200" cap="none" spc="0" normalizeH="0" baseline="0" noProof="0" dirty="0">
                              <a:ln>
                                <a:noFill/>
                              </a:ln>
                              <a:solidFill>
                                <a:schemeClr val="tx1"/>
                              </a:solidFill>
                              <a:effectLst/>
                              <a:uLnTx/>
                              <a:uFillTx/>
                              <a:latin typeface="Times New Roman" pitchFamily="18" charset="0"/>
                              <a:ea typeface="+mn-ea"/>
                              <a:cs typeface="Times New Roman" pitchFamily="18" charset="0"/>
                            </a:rPr>
                            <a:t>CO</a:t>
                          </a:r>
                          <a:r>
                            <a:rPr lang="en-US" sz="1800" b="0" dirty="0">
                              <a:solidFill>
                                <a:schemeClr val="tx1"/>
                              </a:solidFill>
                              <a:latin typeface="Times New Roman" pitchFamily="18" charset="0"/>
                              <a:cs typeface="Times New Roman" pitchFamily="18" charset="0"/>
                            </a:rPr>
                            <a:t> 2. 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just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1000"/>
                            </a:spcAft>
                            <a:buClrTx/>
                            <a:buSzTx/>
                            <a:buFont typeface="+mj-lt"/>
                            <a:buNone/>
                            <a:tabLst/>
                            <a:defRPr/>
                          </a:pPr>
                          <a:r>
                            <a:rPr lang="en-US" sz="1800" b="0" kern="1200" dirty="0">
                              <a:solidFill>
                                <a:schemeClr val="dk1"/>
                              </a:solidFill>
                              <a:latin typeface="Times New Roman" pitchFamily="18" charset="0"/>
                              <a:ea typeface="+mn-ea"/>
                              <a:cs typeface="Times New Roman" pitchFamily="18" charset="0"/>
                            </a:rPr>
                            <a:t>Learn </a:t>
                          </a:r>
                          <a:r>
                            <a:rPr lang="en-US" sz="1800" b="0" kern="1200" dirty="0">
                              <a:solidFill>
                                <a:schemeClr val="dk1"/>
                              </a:solidFill>
                              <a:effectLst/>
                              <a:latin typeface="Times New Roman" panose="02020603050405020304" pitchFamily="18" charset="0"/>
                              <a:ea typeface="+mn-ea"/>
                              <a:cs typeface="Times New Roman" panose="02020603050405020304" pitchFamily="18" charset="0"/>
                            </a:rPr>
                            <a:t>Integration of Non-negative functions, Lebesgue Integrals.</a:t>
                          </a:r>
                          <a:endParaRPr lang="en-US" sz="1800" b="0" kern="1200" dirty="0">
                            <a:solidFill>
                              <a:schemeClr val="dk1"/>
                            </a:solidFill>
                            <a:latin typeface="Times New Roman" pitchFamily="18" charset="0"/>
                            <a:ea typeface="+mn-ea"/>
                            <a:cs typeface="Times New Roman" pitchFamily="18" charset="0"/>
                          </a:endParaRPr>
                        </a:p>
                      </a:txBody>
                      <a:tcPr marL="114300" marR="11430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631825">
                    <a:tc>
                      <a:txBody>
                        <a:bodyPr/>
                        <a:lstStyle/>
                        <a:p>
                          <a:pPr lvl="0" algn="l"/>
                          <a:r>
                            <a:rPr lang="en-US" sz="1800" b="0" dirty="0">
                              <a:solidFill>
                                <a:schemeClr val="tx1"/>
                              </a:solidFill>
                              <a:latin typeface="Times New Roman" pitchFamily="18" charset="0"/>
                              <a:cs typeface="Times New Roman" pitchFamily="18" charset="0"/>
                            </a:rPr>
                            <a:t>CO 3.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just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1000"/>
                            </a:spcAft>
                            <a:buClrTx/>
                            <a:buSzTx/>
                            <a:buFont typeface="+mj-lt"/>
                            <a:buNone/>
                            <a:tabLst/>
                            <a:defRPr/>
                          </a:pPr>
                          <a:r>
                            <a:rPr lang="en-US" sz="1800" b="0" kern="1200" dirty="0">
                              <a:solidFill>
                                <a:schemeClr val="tx1"/>
                              </a:solidFill>
                              <a:latin typeface="Times New Roman" pitchFamily="18" charset="0"/>
                              <a:ea typeface="+mn-ea"/>
                              <a:cs typeface="Times New Roman" pitchFamily="18" charset="0"/>
                            </a:rPr>
                            <a:t>Apply the notions of Continuity, Differentiation and Integration of real functions.</a:t>
                          </a:r>
                        </a:p>
                      </a:txBody>
                      <a:tcPr marL="114300" marR="11430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3792684048"/>
                      </a:ext>
                    </a:extLst>
                  </a:tr>
                  <a:tr h="822960">
                    <a:tc>
                      <a:txBody>
                        <a:bodyPr/>
                        <a:lstStyle/>
                        <a:p>
                          <a:pPr lvl="0" algn="l"/>
                          <a:r>
                            <a:rPr kumimoji="0" lang="en-US" sz="1800" b="0" i="0" u="none" strike="noStrike" kern="1200" cap="none" spc="0" normalizeH="0" baseline="0" noProof="0" dirty="0">
                              <a:ln>
                                <a:noFill/>
                              </a:ln>
                              <a:solidFill>
                                <a:schemeClr val="tx1"/>
                              </a:solidFill>
                              <a:effectLst/>
                              <a:uLnTx/>
                              <a:uFillTx/>
                              <a:latin typeface="Times New Roman" pitchFamily="18" charset="0"/>
                              <a:ea typeface="+mn-ea"/>
                              <a:cs typeface="Times New Roman" pitchFamily="18" charset="0"/>
                            </a:rPr>
                            <a:t>CO</a:t>
                          </a:r>
                          <a:r>
                            <a:rPr lang="en-US" sz="1800" b="0" dirty="0">
                              <a:solidFill>
                                <a:schemeClr val="tx1"/>
                              </a:solidFill>
                              <a:latin typeface="Times New Roman" pitchFamily="18" charset="0"/>
                              <a:cs typeface="Times New Roman" pitchFamily="18" charset="0"/>
                            </a:rPr>
                            <a:t> 4.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1800" b="0" kern="100" dirty="0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18" charset="0"/>
                              <a:ea typeface="Courier New" panose="02070309020205020404" pitchFamily="49" charset="0"/>
                              <a:cs typeface="Times New Roman" panose="02020603050405020304" pitchFamily="18" charset="0"/>
                            </a:rPr>
                            <a:t>Understand </a:t>
                          </a:r>
                          <a:r>
                            <a:rPr lang="en-US" sz="1800" b="0" kern="1200" dirty="0">
                              <a:solidFill>
                                <a:schemeClr val="dk1"/>
                              </a:solidFill>
                              <a:latin typeface="Times New Roman" pitchFamily="18" charset="0"/>
                              <a:ea typeface="+mn-ea"/>
                              <a:cs typeface="Times New Roman" pitchFamily="18" charset="0"/>
                            </a:rPr>
                            <a:t> </a:t>
                          </a:r>
                          <a:r>
                            <a:rPr lang="en-US" sz="1800" b="0" kern="1200" dirty="0">
                              <a:solidFill>
                                <a:schemeClr val="dk1"/>
                              </a:solidFill>
                              <a:effectLst/>
                              <a:latin typeface="Times New Roman" panose="02020603050405020304" pitchFamily="18" charset="0"/>
                              <a:ea typeface="+mn-ea"/>
                              <a:cs typeface="Times New Roman" panose="02020603050405020304" pitchFamily="18" charset="0"/>
                            </a:rPr>
                            <a:t>functions of bounded variation. Lebesgue differentiation &amp; integration theorem.</a:t>
                          </a:r>
                          <a:endParaRPr lang="en-US" sz="1800" b="0" kern="1200" dirty="0">
                            <a:solidFill>
                              <a:schemeClr val="dk1"/>
                            </a:solidFill>
                            <a:latin typeface="Times New Roman" pitchFamily="18" charset="0"/>
                            <a:ea typeface="+mn-ea"/>
                            <a:cs typeface="Times New Roman" pitchFamily="18" charset="0"/>
                          </a:endParaRPr>
                        </a:p>
                        <a:p>
                          <a:pPr marL="0" lvl="0" indent="0" algn="just">
                            <a:lnSpc>
                              <a:spcPct val="100000"/>
                            </a:lnSpc>
                            <a:spcAft>
                              <a:spcPts val="1000"/>
                            </a:spcAft>
                            <a:buFont typeface="+mj-lt"/>
                            <a:buNone/>
                          </a:pPr>
                          <a:endParaRPr lang="en-US" sz="1800" b="0" dirty="0">
                            <a:latin typeface="Times New Roman" pitchFamily="18" charset="0"/>
                            <a:ea typeface="Calibri"/>
                            <a:cs typeface="Times New Roman" pitchFamily="18" charset="0"/>
                          </a:endParaRPr>
                        </a:p>
                      </a:txBody>
                      <a:tcPr marL="114300" marR="11430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880428">
                    <a:tc>
                      <a:txBody>
                        <a:bodyPr/>
                        <a:lstStyle/>
                        <a:p>
                          <a:pPr lvl="0" algn="l"/>
                          <a:r>
                            <a:rPr lang="en-US" sz="1800" b="0" dirty="0">
                              <a:solidFill>
                                <a:schemeClr val="tx1"/>
                              </a:solidFill>
                              <a:latin typeface="Times New Roman" pitchFamily="18" charset="0"/>
                              <a:cs typeface="Times New Roman" pitchFamily="18" charset="0"/>
                            </a:rPr>
                            <a:t>CO 5.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0" marR="0" marT="4445" marB="1524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17029" t="-334483" r="-384" b="-1379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2379301803"/>
                      </a:ext>
                    </a:extLst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173679686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ight Triangle 5"/>
          <p:cNvSpPr/>
          <p:nvPr/>
        </p:nvSpPr>
        <p:spPr>
          <a:xfrm rot="10800000">
            <a:off x="2895600" y="0"/>
            <a:ext cx="3962400" cy="4724400"/>
          </a:xfrm>
          <a:prstGeom prst="rtTriangle">
            <a:avLst/>
          </a:prstGeom>
          <a:solidFill>
            <a:srgbClr val="BC005E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ight Triangle 9"/>
          <p:cNvSpPr/>
          <p:nvPr/>
        </p:nvSpPr>
        <p:spPr>
          <a:xfrm>
            <a:off x="0" y="4419600"/>
            <a:ext cx="3962400" cy="4724400"/>
          </a:xfrm>
          <a:prstGeom prst="rtTriangle">
            <a:avLst/>
          </a:prstGeom>
          <a:solidFill>
            <a:srgbClr val="BC00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304800" y="304800"/>
            <a:ext cx="6248400" cy="8458200"/>
          </a:xfrm>
          <a:prstGeom prst="rect">
            <a:avLst/>
          </a:prstGeom>
          <a:solidFill>
            <a:schemeClr val="bg1"/>
          </a:solidFill>
          <a:ln w="7620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lvl="0">
              <a:lnSpc>
                <a:spcPct val="114000"/>
              </a:lnSpc>
            </a:pPr>
            <a:endParaRPr lang="en-US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114000"/>
              </a:lnSpc>
            </a:pPr>
            <a:endParaRPr lang="en-US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114000"/>
              </a:lnSpc>
            </a:pPr>
            <a:endParaRPr lang="en-US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114000"/>
              </a:lnSpc>
            </a:pPr>
            <a:endParaRPr lang="en-US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114000"/>
              </a:lnSpc>
            </a:pPr>
            <a:endParaRPr lang="en-US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114000"/>
              </a:lnSpc>
            </a:pPr>
            <a:r>
              <a:rPr lang="en-US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en-US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7889" name="Rectangle 1"/>
          <p:cNvSpPr>
            <a:spLocks noChangeArrowheads="1"/>
          </p:cNvSpPr>
          <p:nvPr/>
        </p:nvSpPr>
        <p:spPr bwMode="auto">
          <a:xfrm>
            <a:off x="381000" y="685800"/>
            <a:ext cx="62484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endParaRPr kumimoji="0" lang="en-US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304800"/>
            <a:ext cx="6858000" cy="36888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480861" tIns="41262" rIns="491970" bIns="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en-US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		</a:t>
            </a:r>
          </a:p>
          <a:p>
            <a:r>
              <a:rPr lang="en-US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		Course Outcomes</a:t>
            </a:r>
            <a:endParaRPr lang="en-US" sz="2400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dirty="0">
                <a:latin typeface="Times New Roman" pitchFamily="18" charset="0"/>
                <a:cs typeface="Times New Roman" pitchFamily="18" charset="0"/>
              </a:rPr>
              <a:t>M.Sc.- II Sem</a:t>
            </a:r>
          </a:p>
          <a:p>
            <a:r>
              <a:rPr lang="en-US" dirty="0">
                <a:latin typeface="Times New Roman" pitchFamily="18" charset="0"/>
                <a:cs typeface="Times New Roman" pitchFamily="18" charset="0"/>
              </a:rPr>
              <a:t>Paper-3 </a:t>
            </a:r>
            <a:r>
              <a:rPr lang="en-US" b="1" dirty="0">
                <a:latin typeface="Times New Roman" pitchFamily="18" charset="0"/>
                <a:cs typeface="Times New Roman" pitchFamily="18" charset="0"/>
              </a:rPr>
              <a:t>Topology- II</a:t>
            </a:r>
          </a:p>
          <a:p>
            <a:pPr lvl="0"/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en-IN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After completion of the course the students will be able to:</a:t>
            </a:r>
          </a:p>
          <a:p>
            <a:endParaRPr lang="en-US" sz="24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endParaRPr lang="en-US" sz="2400" b="1" dirty="0">
              <a:latin typeface="Times New Roman" pitchFamily="18" charset="0"/>
              <a:cs typeface="Times New Roman" pitchFamily="18" charset="0"/>
            </a:endParaRPr>
          </a:p>
          <a:p>
            <a:endParaRPr lang="en-US" sz="2400" b="1" dirty="0">
              <a:latin typeface="Times New Roman" pitchFamily="18" charset="0"/>
              <a:cs typeface="Times New Roman" pitchFamily="18" charset="0"/>
            </a:endParaRPr>
          </a:p>
          <a:p>
            <a:pPr marR="0" lvl="0" indent="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3" name="Table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04666706"/>
              </p:ext>
            </p:extLst>
          </p:nvPr>
        </p:nvGraphicFramePr>
        <p:xfrm>
          <a:off x="609600" y="2590800"/>
          <a:ext cx="5695950" cy="34632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2349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8724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3543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CO 1. </a:t>
                      </a:r>
                      <a:endParaRPr lang="en-US" sz="18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n-US" sz="1800" b="0" kern="120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Understand the characterization and basic properties of separation axioms, </a:t>
                      </a:r>
                      <a:r>
                        <a:rPr lang="en-US" sz="1800" b="0" kern="1200" dirty="0" err="1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Urysohn’s</a:t>
                      </a:r>
                      <a:r>
                        <a:rPr lang="en-US" sz="1800" b="0" kern="120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Lemma and Tietze Extension theorems.</a:t>
                      </a:r>
                    </a:p>
                  </a:txBody>
                  <a:tcPr marL="114300" marR="1143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7144">
                <a:tc>
                  <a:txBody>
                    <a:bodyPr/>
                    <a:lstStyle/>
                    <a:p>
                      <a:pPr lvl="0" algn="l"/>
                      <a:r>
                        <a:rPr kumimoji="0" lang="en-US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CO</a:t>
                      </a:r>
                      <a:r>
                        <a:rPr lang="en-US" sz="1800" b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2.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n-US" sz="1800" b="0" kern="120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Understand basic properties of compactness, continuous faction and finite intersection.</a:t>
                      </a:r>
                    </a:p>
                  </a:txBody>
                  <a:tcPr marL="114300" marR="1143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56002">
                <a:tc>
                  <a:txBody>
                    <a:bodyPr/>
                    <a:lstStyle/>
                    <a:p>
                      <a:pPr lvl="0" algn="l"/>
                      <a:r>
                        <a:rPr kumimoji="0" lang="en-US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CO</a:t>
                      </a:r>
                      <a:r>
                        <a:rPr lang="en-US" sz="1800" b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3.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n-US" sz="1800" b="0" kern="120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Get detail knowledge about the </a:t>
                      </a:r>
                      <a:r>
                        <a:rPr lang="en-US" sz="1800" b="0" kern="1200" dirty="0" err="1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Tychonoff’s</a:t>
                      </a:r>
                      <a:r>
                        <a:rPr lang="en-US" sz="1800" b="0" kern="120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theorems.</a:t>
                      </a:r>
                    </a:p>
                  </a:txBody>
                  <a:tcPr marL="114300" marR="1143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67812">
                <a:tc>
                  <a:txBody>
                    <a:bodyPr/>
                    <a:lstStyle/>
                    <a:p>
                      <a:pPr lvl="0" algn="l"/>
                      <a:r>
                        <a:rPr lang="en-US" sz="1800" b="0" kern="120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CO  4.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n-US" sz="2000" b="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Understand Net and </a:t>
                      </a:r>
                      <a:r>
                        <a:rPr lang="en-US" sz="2000" b="0" kern="1200" dirty="0" err="1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filtter’s</a:t>
                      </a:r>
                      <a:r>
                        <a:rPr lang="en-US" sz="2000" b="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Topology, convergence and their properties.</a:t>
                      </a:r>
                      <a:endParaRPr lang="en-US" sz="1800" b="0" kern="1200" dirty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114300" marR="1143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58735899"/>
                  </a:ext>
                </a:extLst>
              </a:tr>
              <a:tr h="767812">
                <a:tc>
                  <a:txBody>
                    <a:bodyPr/>
                    <a:lstStyle/>
                    <a:p>
                      <a:pPr lvl="0" algn="l"/>
                      <a:r>
                        <a:rPr lang="en-US" sz="1800" b="0" kern="1200" dirty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CO 5.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n-US" sz="2000" b="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Understand the fundamental group and covering spaces.</a:t>
                      </a:r>
                      <a:endParaRPr lang="en-US" sz="1800" b="0" kern="1200" dirty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114300" marR="1143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6540998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2427870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636</TotalTime>
  <Words>2081</Words>
  <Application>Microsoft Office PowerPoint</Application>
  <PresentationFormat>On-screen Show (4:3)</PresentationFormat>
  <Paragraphs>558</Paragraphs>
  <Slides>21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8" baseType="lpstr">
      <vt:lpstr>Arial</vt:lpstr>
      <vt:lpstr>Calibri</vt:lpstr>
      <vt:lpstr>Calibri Light</vt:lpstr>
      <vt:lpstr>Cambria Math</vt:lpstr>
      <vt:lpstr>Magneto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Acer</dc:creator>
  <cp:lastModifiedBy>Acer</cp:lastModifiedBy>
  <cp:revision>102</cp:revision>
  <cp:lastPrinted>2024-08-20T10:14:16Z</cp:lastPrinted>
  <dcterms:created xsi:type="dcterms:W3CDTF">2024-08-06T06:31:28Z</dcterms:created>
  <dcterms:modified xsi:type="dcterms:W3CDTF">2024-08-28T09:59:59Z</dcterms:modified>
</cp:coreProperties>
</file>